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24"/>
  </p:notesMasterIdLst>
  <p:handoutMasterIdLst>
    <p:handoutMasterId r:id="rId25"/>
  </p:handoutMasterIdLst>
  <p:sldIdLst>
    <p:sldId id="256" r:id="rId3"/>
    <p:sldId id="257" r:id="rId4"/>
    <p:sldId id="268" r:id="rId5"/>
    <p:sldId id="270" r:id="rId6"/>
    <p:sldId id="269" r:id="rId7"/>
    <p:sldId id="258" r:id="rId8"/>
    <p:sldId id="265" r:id="rId9"/>
    <p:sldId id="266" r:id="rId10"/>
    <p:sldId id="267" r:id="rId11"/>
    <p:sldId id="259" r:id="rId12"/>
    <p:sldId id="271" r:id="rId13"/>
    <p:sldId id="272" r:id="rId14"/>
    <p:sldId id="273" r:id="rId15"/>
    <p:sldId id="260" r:id="rId16"/>
    <p:sldId id="262" r:id="rId17"/>
    <p:sldId id="263" r:id="rId18"/>
    <p:sldId id="264" r:id="rId19"/>
    <p:sldId id="261" r:id="rId20"/>
    <p:sldId id="274" r:id="rId21"/>
    <p:sldId id="275" r:id="rId22"/>
    <p:sldId id="276" r:id="rId23"/>
  </p:sldIdLst>
  <p:sldSz cx="9144000" cy="6858000" type="screen4x3"/>
  <p:notesSz cx="6858000" cy="9144000"/>
  <p:custDataLst>
    <p:custData r:id="rId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7" d="100"/>
          <a:sy n="107" d="100"/>
        </p:scale>
        <p:origin x="-84"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A5208C-382D-8248-AB20-2067BE90CCB1}" type="datetimeFigureOut">
              <a:rPr lang="en-US" smtClean="0"/>
              <a:t>9/12/2013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A7A1C8-D339-AC43-B841-24D406F78180}" type="slidenum">
              <a:rPr lang="en-US" smtClean="0"/>
              <a:t>‹#›</a:t>
            </a:fld>
            <a:endParaRPr lang="en-US"/>
          </a:p>
        </p:txBody>
      </p:sp>
    </p:spTree>
    <p:extLst>
      <p:ext uri="{BB962C8B-B14F-4D97-AF65-F5344CB8AC3E}">
        <p14:creationId xmlns:p14="http://schemas.microsoft.com/office/powerpoint/2010/main" val="3050056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EC3DDA-8794-974B-B7BD-983E750D0D85}" type="datetimeFigureOut">
              <a:rPr lang="en-US" smtClean="0"/>
              <a:t>9/12/2013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932266-4507-7546-A579-199A03DDB76A}" type="slidenum">
              <a:rPr lang="en-US" smtClean="0"/>
              <a:t>‹#›</a:t>
            </a:fld>
            <a:endParaRPr lang="en-US"/>
          </a:p>
        </p:txBody>
      </p:sp>
    </p:spTree>
    <p:extLst>
      <p:ext uri="{BB962C8B-B14F-4D97-AF65-F5344CB8AC3E}">
        <p14:creationId xmlns:p14="http://schemas.microsoft.com/office/powerpoint/2010/main" val="1507024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932266-4507-7546-A579-199A03DDB76A}" type="slidenum">
              <a:rPr lang="en-US" smtClean="0"/>
              <a:t>1</a:t>
            </a:fld>
            <a:endParaRPr lang="en-US"/>
          </a:p>
        </p:txBody>
      </p:sp>
    </p:spTree>
    <p:extLst>
      <p:ext uri="{BB962C8B-B14F-4D97-AF65-F5344CB8AC3E}">
        <p14:creationId xmlns:p14="http://schemas.microsoft.com/office/powerpoint/2010/main" val="3471729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Parts</a:t>
            </a:r>
            <a:r>
              <a:rPr lang="en-US" baseline="0" dirty="0" smtClean="0"/>
              <a:t> of his Great Society still remain controversial, including the War on Poverty. Economist Thomas Sowell argues that the Great Society only contributed to the destruction of African American Families. Spent lots of money in helping these people</a:t>
            </a:r>
            <a:endParaRPr lang="en-US" dirty="0"/>
          </a:p>
        </p:txBody>
      </p:sp>
      <p:sp>
        <p:nvSpPr>
          <p:cNvPr id="4" name="Slide Number Placeholder 3"/>
          <p:cNvSpPr>
            <a:spLocks noGrp="1"/>
          </p:cNvSpPr>
          <p:nvPr>
            <p:ph type="sldNum" sz="quarter" idx="10"/>
          </p:nvPr>
        </p:nvSpPr>
        <p:spPr/>
        <p:txBody>
          <a:bodyPr/>
          <a:lstStyle/>
          <a:p>
            <a:fld id="{39932266-4507-7546-A579-199A03DDB76A}" type="slidenum">
              <a:rPr lang="en-US" smtClean="0"/>
              <a:t>16</a:t>
            </a:fld>
            <a:endParaRPr lang="en-US"/>
          </a:p>
        </p:txBody>
      </p:sp>
    </p:spTree>
    <p:extLst>
      <p:ext uri="{BB962C8B-B14F-4D97-AF65-F5344CB8AC3E}">
        <p14:creationId xmlns:p14="http://schemas.microsoft.com/office/powerpoint/2010/main" val="855088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only issue is that he was side tracked by Vietnam.. Without that he could be considered one of the greatest presidents of all time. He sincerely tried to help the people of the country. This is true expansion. There is no denying it that Johnson helped fuel our country and get us back in track after Kennedy’s assassination. </a:t>
            </a:r>
            <a:endParaRPr lang="en-US" dirty="0"/>
          </a:p>
        </p:txBody>
      </p:sp>
      <p:sp>
        <p:nvSpPr>
          <p:cNvPr id="4" name="Slide Number Placeholder 3"/>
          <p:cNvSpPr>
            <a:spLocks noGrp="1"/>
          </p:cNvSpPr>
          <p:nvPr>
            <p:ph type="sldNum" sz="quarter" idx="10"/>
          </p:nvPr>
        </p:nvSpPr>
        <p:spPr/>
        <p:txBody>
          <a:bodyPr/>
          <a:lstStyle/>
          <a:p>
            <a:fld id="{39932266-4507-7546-A579-199A03DDB76A}" type="slidenum">
              <a:rPr lang="en-US" smtClean="0"/>
              <a:t>17</a:t>
            </a:fld>
            <a:endParaRPr lang="en-US"/>
          </a:p>
        </p:txBody>
      </p:sp>
    </p:spTree>
    <p:extLst>
      <p:ext uri="{BB962C8B-B14F-4D97-AF65-F5344CB8AC3E}">
        <p14:creationId xmlns:p14="http://schemas.microsoft.com/office/powerpoint/2010/main" val="2646426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Surpluses amounting to $1.5 trillion were then projected for the first decade of the 21st century. Equally important were the pace of economic growth and low inflation. Combined with historically low interest and unemployment rates, these factors positioned the American economy as the world's strongest and most robust.</a:t>
            </a:r>
          </a:p>
          <a:p>
            <a:r>
              <a:rPr lang="en-US" sz="1200" kern="1200" dirty="0" smtClean="0">
                <a:solidFill>
                  <a:schemeClr val="tx1"/>
                </a:solidFill>
                <a:latin typeface="+mn-lt"/>
                <a:ea typeface="+mn-ea"/>
                <a:cs typeface="+mn-cs"/>
              </a:rPr>
              <a:t>North American Free Trade Agreement (NAFTA), which cleared Congress in 1993</a:t>
            </a:r>
          </a:p>
          <a:p>
            <a:r>
              <a:rPr lang="en-US" sz="1200" kern="1200" dirty="0" smtClean="0">
                <a:solidFill>
                  <a:schemeClr val="tx1"/>
                </a:solidFill>
                <a:latin typeface="+mn-lt"/>
                <a:ea typeface="+mn-ea"/>
                <a:cs typeface="+mn-cs"/>
              </a:rPr>
              <a:t>the President blocked Republican attempts to bar public education to children of illegal immigrants.</a:t>
            </a:r>
          </a:p>
          <a:p>
            <a:r>
              <a:rPr lang="en-US" sz="1200" kern="1200" dirty="0" smtClean="0">
                <a:solidFill>
                  <a:schemeClr val="tx1"/>
                </a:solidFill>
                <a:latin typeface="+mn-lt"/>
                <a:ea typeface="+mn-ea"/>
                <a:cs typeface="+mn-cs"/>
              </a:rPr>
              <a:t>Along with the political scandals that plagued his presidency, Clinton failed to realize a major goal of his administration: affordable health care insurance for every American. </a:t>
            </a:r>
          </a:p>
          <a:p>
            <a:r>
              <a:rPr lang="en-US" sz="1200" kern="1200" dirty="0" smtClean="0">
                <a:solidFill>
                  <a:schemeClr val="tx1"/>
                </a:solidFill>
                <a:latin typeface="+mn-lt"/>
                <a:ea typeface="+mn-ea"/>
                <a:cs typeface="+mn-cs"/>
              </a:rPr>
              <a:t>“Don</a:t>
            </a:r>
            <a:r>
              <a:rPr lang="fr-F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t ask, don’t tell”</a:t>
            </a:r>
            <a:endParaRPr lang="en-US" dirty="0"/>
          </a:p>
        </p:txBody>
      </p:sp>
      <p:sp>
        <p:nvSpPr>
          <p:cNvPr id="4" name="Slide Number Placeholder 3"/>
          <p:cNvSpPr>
            <a:spLocks noGrp="1"/>
          </p:cNvSpPr>
          <p:nvPr>
            <p:ph type="sldNum" sz="quarter" idx="10"/>
          </p:nvPr>
        </p:nvSpPr>
        <p:spPr/>
        <p:txBody>
          <a:bodyPr/>
          <a:lstStyle/>
          <a:p>
            <a:fld id="{39932266-4507-7546-A579-199A03DDB76A}" type="slidenum">
              <a:rPr lang="en-US" smtClean="0"/>
              <a:t>19</a:t>
            </a:fld>
            <a:endParaRPr lang="en-US"/>
          </a:p>
        </p:txBody>
      </p:sp>
    </p:spTree>
    <p:extLst>
      <p:ext uri="{BB962C8B-B14F-4D97-AF65-F5344CB8AC3E}">
        <p14:creationId xmlns:p14="http://schemas.microsoft.com/office/powerpoint/2010/main" val="333248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Throughout his time in office, Clinton was regularly besieged by political opponents, especially those on the far right-wing of the Republican Party. A combination of such attacks, and the Clintons' own missteps, made the President and First Lady the subjects of numerous special investigations.</a:t>
            </a:r>
            <a:endParaRPr lang="en-US" dirty="0"/>
          </a:p>
        </p:txBody>
      </p:sp>
      <p:sp>
        <p:nvSpPr>
          <p:cNvPr id="4" name="Slide Number Placeholder 3"/>
          <p:cNvSpPr>
            <a:spLocks noGrp="1"/>
          </p:cNvSpPr>
          <p:nvPr>
            <p:ph type="sldNum" sz="quarter" idx="10"/>
          </p:nvPr>
        </p:nvSpPr>
        <p:spPr/>
        <p:txBody>
          <a:bodyPr/>
          <a:lstStyle/>
          <a:p>
            <a:fld id="{39932266-4507-7546-A579-199A03DDB76A}" type="slidenum">
              <a:rPr lang="en-US" smtClean="0"/>
              <a:t>20</a:t>
            </a:fld>
            <a:endParaRPr lang="en-US"/>
          </a:p>
        </p:txBody>
      </p:sp>
    </p:spTree>
    <p:extLst>
      <p:ext uri="{BB962C8B-B14F-4D97-AF65-F5344CB8AC3E}">
        <p14:creationId xmlns:p14="http://schemas.microsoft.com/office/powerpoint/2010/main" val="350275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932266-4507-7546-A579-199A03DDB76A}" type="slidenum">
              <a:rPr lang="en-US" smtClean="0"/>
              <a:t>2</a:t>
            </a:fld>
            <a:endParaRPr lang="en-US"/>
          </a:p>
        </p:txBody>
      </p:sp>
    </p:spTree>
    <p:extLst>
      <p:ext uri="{BB962C8B-B14F-4D97-AF65-F5344CB8AC3E}">
        <p14:creationId xmlns:p14="http://schemas.microsoft.com/office/powerpoint/2010/main" val="3360874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Civil War was originally about the Federal control vs. state control; in 1860 the new republican administration was leaning towards Abolition, while the southern states wanted to keep their “peculiar institution”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After the Civil War, there was no going back from these Federal Expansions. The conquered South had to be fixed with government bureaucracy, veterans pension programs had to be created to take care of soldiers, and many new departments were created:</a:t>
            </a:r>
          </a:p>
          <a:p>
            <a:pPr lvl="1"/>
            <a:r>
              <a:rPr lang="en-US" sz="1200" kern="1200" dirty="0" smtClean="0">
                <a:solidFill>
                  <a:schemeClr val="tx1"/>
                </a:solidFill>
                <a:effectLst/>
                <a:latin typeface="+mn-lt"/>
                <a:ea typeface="+mn-ea"/>
                <a:cs typeface="+mn-cs"/>
              </a:rPr>
              <a:t>Rail roads allowed for the West to be settled, The Department of Agriculture was organized and Lincoln signed the Homestead Act</a:t>
            </a:r>
          </a:p>
          <a:p>
            <a:pPr lvl="1"/>
            <a:r>
              <a:rPr lang="en-US" sz="1200" kern="1200" dirty="0" smtClean="0">
                <a:solidFill>
                  <a:schemeClr val="tx1"/>
                </a:solidFill>
                <a:effectLst/>
                <a:latin typeface="+mn-lt"/>
                <a:ea typeface="+mn-ea"/>
                <a:cs typeface="+mn-cs"/>
              </a:rPr>
              <a:t>To deal with all the Civil War veterans bureaus were created to manage </a:t>
            </a:r>
            <a:r>
              <a:rPr lang="en-US" sz="1200" kern="1200" dirty="0" err="1" smtClean="0">
                <a:solidFill>
                  <a:schemeClr val="tx1"/>
                </a:solidFill>
                <a:effectLst/>
                <a:latin typeface="+mn-lt"/>
                <a:ea typeface="+mn-ea"/>
                <a:cs typeface="+mn-cs"/>
              </a:rPr>
              <a:t>vetran’s</a:t>
            </a:r>
            <a:r>
              <a:rPr lang="en-US" sz="1200" kern="1200" dirty="0" smtClean="0">
                <a:solidFill>
                  <a:schemeClr val="tx1"/>
                </a:solidFill>
                <a:effectLst/>
                <a:latin typeface="+mn-lt"/>
                <a:ea typeface="+mn-ea"/>
                <a:cs typeface="+mn-cs"/>
              </a:rPr>
              <a:t> affairs and  pension programs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932266-4507-7546-A579-199A03DDB76A}" type="slidenum">
              <a:rPr lang="en-US" smtClean="0"/>
              <a:t>3</a:t>
            </a:fld>
            <a:endParaRPr lang="en-US"/>
          </a:p>
        </p:txBody>
      </p:sp>
    </p:spTree>
    <p:extLst>
      <p:ext uri="{BB962C8B-B14F-4D97-AF65-F5344CB8AC3E}">
        <p14:creationId xmlns:p14="http://schemas.microsoft.com/office/powerpoint/2010/main" val="194337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32266-4507-7546-A579-199A03DDB76A}" type="slidenum">
              <a:rPr lang="en-US" smtClean="0"/>
              <a:t>5</a:t>
            </a:fld>
            <a:endParaRPr lang="en-US"/>
          </a:p>
        </p:txBody>
      </p:sp>
    </p:spTree>
    <p:extLst>
      <p:ext uri="{BB962C8B-B14F-4D97-AF65-F5344CB8AC3E}">
        <p14:creationId xmlns:p14="http://schemas.microsoft.com/office/powerpoint/2010/main" val="3534397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Theodore Roosevelt worked to ensure a hiring system for America's government workers based on fairness and equal access and protection for all—making him the undisputed father of today's Federal Service. he Roosevelt Administration was a time of great expansion of the Federal Government, including the formation of new Departments of Commerce and Labor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Great regulator- One of Roosevelt's central beliefs was that the government had the right to regulate big business to protect the welfare of society. However, this idea was relatively untested. Although Congress had passed the Sherman Antitrust Act in 1890, former Presidents had only used it sparingly.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Square deal- The Square Deal worked to balance competing interests to create a fair deal for all sides: labor and management, consumer and business, developer and conservationist.</a:t>
            </a:r>
            <a:endParaRPr lang="en-US" dirty="0"/>
          </a:p>
        </p:txBody>
      </p:sp>
      <p:sp>
        <p:nvSpPr>
          <p:cNvPr id="4" name="Slide Number Placeholder 3"/>
          <p:cNvSpPr>
            <a:spLocks noGrp="1"/>
          </p:cNvSpPr>
          <p:nvPr>
            <p:ph type="sldNum" sz="quarter" idx="10"/>
          </p:nvPr>
        </p:nvSpPr>
        <p:spPr/>
        <p:txBody>
          <a:bodyPr/>
          <a:lstStyle/>
          <a:p>
            <a:fld id="{39932266-4507-7546-A579-199A03DDB76A}" type="slidenum">
              <a:rPr lang="en-US" smtClean="0"/>
              <a:t>7</a:t>
            </a:fld>
            <a:endParaRPr lang="en-US"/>
          </a:p>
        </p:txBody>
      </p:sp>
    </p:spTree>
    <p:extLst>
      <p:ext uri="{BB962C8B-B14F-4D97-AF65-F5344CB8AC3E}">
        <p14:creationId xmlns:p14="http://schemas.microsoft.com/office/powerpoint/2010/main" val="3759997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 understood that his forceful personality, his rambunctious family, and his many opinions made good copy for the press. He also knew that the media was a good way for him to reach out to the people, bypassing political parties and political machines. He used the media as a "bully pulpit" to influence public opinion.</a:t>
            </a:r>
            <a:endParaRPr lang="en-US" dirty="0"/>
          </a:p>
        </p:txBody>
      </p:sp>
      <p:sp>
        <p:nvSpPr>
          <p:cNvPr id="4" name="Slide Number Placeholder 3"/>
          <p:cNvSpPr>
            <a:spLocks noGrp="1"/>
          </p:cNvSpPr>
          <p:nvPr>
            <p:ph type="sldNum" sz="quarter" idx="10"/>
          </p:nvPr>
        </p:nvSpPr>
        <p:spPr/>
        <p:txBody>
          <a:bodyPr/>
          <a:lstStyle/>
          <a:p>
            <a:fld id="{39932266-4507-7546-A579-199A03DDB76A}" type="slidenum">
              <a:rPr lang="en-US" smtClean="0"/>
              <a:t>8</a:t>
            </a:fld>
            <a:endParaRPr lang="en-US"/>
          </a:p>
        </p:txBody>
      </p:sp>
    </p:spTree>
    <p:extLst>
      <p:ext uri="{BB962C8B-B14F-4D97-AF65-F5344CB8AC3E}">
        <p14:creationId xmlns:p14="http://schemas.microsoft.com/office/powerpoint/2010/main" val="51146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The New Deal sought to insure that the economic, social, and political benefits of American capitalism were distributed more equally among America's large and diverse populace.</a:t>
            </a:r>
          </a:p>
          <a:p>
            <a:r>
              <a:rPr lang="en-US" sz="1200" b="0" kern="1200" dirty="0" smtClean="0">
                <a:solidFill>
                  <a:schemeClr val="tx1"/>
                </a:solidFill>
                <a:effectLst/>
                <a:latin typeface="+mn-lt"/>
                <a:ea typeface="+mn-ea"/>
                <a:cs typeface="+mn-cs"/>
              </a:rPr>
              <a:t>Once in office, FDR set to work immediately. His </a:t>
            </a:r>
            <a:r>
              <a:rPr lang="en-US" sz="1200" b="0" u="none" strike="noStrike" kern="1200" dirty="0" smtClean="0">
                <a:solidFill>
                  <a:schemeClr val="tx1"/>
                </a:solidFill>
                <a:effectLst/>
                <a:latin typeface="+mn-lt"/>
                <a:ea typeface="+mn-ea"/>
                <a:cs typeface="+mn-cs"/>
              </a:rPr>
              <a:t>"New Deal,"</a:t>
            </a:r>
            <a:r>
              <a:rPr lang="en-US" sz="1200" b="0" kern="1200" dirty="0" smtClean="0">
                <a:solidFill>
                  <a:schemeClr val="tx1"/>
                </a:solidFill>
                <a:effectLst/>
                <a:latin typeface="+mn-lt"/>
                <a:ea typeface="+mn-ea"/>
                <a:cs typeface="+mn-cs"/>
              </a:rPr>
              <a:t> it turned out, involved regulation and reform of the banking system, massive government spending to "prime the pump" by restarting the economy and putting people back to work, and the creation of a social services network to support those who had fallen on hard times.</a:t>
            </a:r>
          </a:p>
          <a:p>
            <a:endParaRPr lang="en-US" dirty="0" smtClean="0"/>
          </a:p>
          <a:p>
            <a:r>
              <a:rPr lang="en-US" dirty="0" smtClean="0"/>
              <a:t>Second New Deal: </a:t>
            </a:r>
            <a:r>
              <a:rPr lang="en-US" sz="1200" kern="1200" dirty="0" smtClean="0">
                <a:solidFill>
                  <a:schemeClr val="tx1"/>
                </a:solidFill>
                <a:effectLst/>
                <a:latin typeface="+mn-lt"/>
                <a:ea typeface="+mn-ea"/>
                <a:cs typeface="+mn-cs"/>
              </a:rPr>
              <a:t>Although FDR had forged a broad, progressive coalition during his 1932 campaign, by 1935 it seemed to be fraying at the seams. The most progressive members (like the outspoken Senator </a:t>
            </a:r>
            <a:r>
              <a:rPr lang="en-US" sz="1200" u="none" strike="noStrike" kern="1200" dirty="0" smtClean="0">
                <a:solidFill>
                  <a:schemeClr val="tx1"/>
                </a:solidFill>
                <a:effectLst/>
                <a:latin typeface="+mn-lt"/>
                <a:ea typeface="+mn-ea"/>
                <a:cs typeface="+mn-cs"/>
              </a:rPr>
              <a:t>Huey Long</a:t>
            </a:r>
            <a:r>
              <a:rPr lang="en-US" sz="1200" kern="1200" dirty="0" smtClean="0">
                <a:solidFill>
                  <a:schemeClr val="tx1"/>
                </a:solidFill>
                <a:effectLst/>
                <a:latin typeface="+mn-lt"/>
                <a:ea typeface="+mn-ea"/>
                <a:cs typeface="+mn-cs"/>
              </a:rPr>
              <a:t>) argued that the </a:t>
            </a:r>
            <a:r>
              <a:rPr lang="en-US" sz="1200" u="none" strike="noStrike" kern="1200" dirty="0" smtClean="0">
                <a:solidFill>
                  <a:schemeClr val="tx1"/>
                </a:solidFill>
                <a:effectLst/>
                <a:latin typeface="+mn-lt"/>
                <a:ea typeface="+mn-ea"/>
                <a:cs typeface="+mn-cs"/>
              </a:rPr>
              <a:t>New Deal</a:t>
            </a:r>
            <a:r>
              <a:rPr lang="en-US" sz="1200" kern="1200" dirty="0" smtClean="0">
                <a:solidFill>
                  <a:schemeClr val="tx1"/>
                </a:solidFill>
                <a:effectLst/>
                <a:latin typeface="+mn-lt"/>
                <a:ea typeface="+mn-ea"/>
                <a:cs typeface="+mn-cs"/>
              </a:rPr>
              <a:t> didn't go far enough, while wealthier business interests were opposed to what they saw as a government takeover of the economy.</a:t>
            </a:r>
            <a:r>
              <a:rPr lang="en-US" sz="1200" u="none" strike="noStrike"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lowest point came in May of 1935, when the Supreme Court unanimously </a:t>
            </a:r>
            <a:r>
              <a:rPr lang="en-US" sz="1200" u="none" strike="noStrike" kern="1200" dirty="0" smtClean="0">
                <a:solidFill>
                  <a:schemeClr val="tx1"/>
                </a:solidFill>
                <a:effectLst/>
                <a:latin typeface="+mn-lt"/>
                <a:ea typeface="+mn-ea"/>
                <a:cs typeface="+mn-cs"/>
              </a:rPr>
              <a:t>struck down</a:t>
            </a:r>
            <a:r>
              <a:rPr lang="en-US" sz="1200" kern="1200" dirty="0" smtClean="0">
                <a:solidFill>
                  <a:schemeClr val="tx1"/>
                </a:solidFill>
                <a:effectLst/>
                <a:latin typeface="+mn-lt"/>
                <a:ea typeface="+mn-ea"/>
                <a:cs typeface="+mn-cs"/>
              </a:rPr>
              <a:t> the National Industrial Recovery Act, a key piece of </a:t>
            </a:r>
            <a:r>
              <a:rPr lang="en-US" sz="1200" u="none" strike="noStrike" kern="1200" dirty="0" smtClean="0">
                <a:solidFill>
                  <a:schemeClr val="tx1"/>
                </a:solidFill>
                <a:effectLst/>
                <a:latin typeface="+mn-lt"/>
                <a:ea typeface="+mn-ea"/>
                <a:cs typeface="+mn-cs"/>
              </a:rPr>
              <a:t>New Deal</a:t>
            </a:r>
            <a:r>
              <a:rPr lang="en-US" sz="1200" kern="1200" dirty="0" smtClean="0">
                <a:solidFill>
                  <a:schemeClr val="tx1"/>
                </a:solidFill>
                <a:effectLst/>
                <a:latin typeface="+mn-lt"/>
                <a:ea typeface="+mn-ea"/>
                <a:cs typeface="+mn-cs"/>
              </a:rPr>
              <a:t> legislation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39932266-4507-7546-A579-199A03DDB76A}" type="slidenum">
              <a:rPr lang="en-US" smtClean="0"/>
              <a:t>11</a:t>
            </a:fld>
            <a:endParaRPr lang="en-US"/>
          </a:p>
        </p:txBody>
      </p:sp>
    </p:spTree>
    <p:extLst>
      <p:ext uri="{BB962C8B-B14F-4D97-AF65-F5344CB8AC3E}">
        <p14:creationId xmlns:p14="http://schemas.microsoft.com/office/powerpoint/2010/main" val="103812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provided the federal government</a:t>
            </a:r>
            <a:r>
              <a:rPr lang="en-US" baseline="0" dirty="0" smtClean="0"/>
              <a:t> with a vast expansion in the role of the national government in domestic affairs.</a:t>
            </a:r>
            <a:endParaRPr lang="en-US" dirty="0"/>
          </a:p>
        </p:txBody>
      </p:sp>
      <p:sp>
        <p:nvSpPr>
          <p:cNvPr id="4" name="Slide Number Placeholder 3"/>
          <p:cNvSpPr>
            <a:spLocks noGrp="1"/>
          </p:cNvSpPr>
          <p:nvPr>
            <p:ph type="sldNum" sz="quarter" idx="10"/>
          </p:nvPr>
        </p:nvSpPr>
        <p:spPr/>
        <p:txBody>
          <a:bodyPr/>
          <a:lstStyle/>
          <a:p>
            <a:fld id="{39932266-4507-7546-A579-199A03DDB76A}" type="slidenum">
              <a:rPr lang="en-US" smtClean="0"/>
              <a:t>14</a:t>
            </a:fld>
            <a:endParaRPr lang="en-US"/>
          </a:p>
        </p:txBody>
      </p:sp>
    </p:spTree>
    <p:extLst>
      <p:ext uri="{BB962C8B-B14F-4D97-AF65-F5344CB8AC3E}">
        <p14:creationId xmlns:p14="http://schemas.microsoft.com/office/powerpoint/2010/main" val="1626928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smtClean="0">
                <a:solidFill>
                  <a:schemeClr val="tx1"/>
                </a:solidFill>
                <a:latin typeface="+mn-lt"/>
                <a:ea typeface="+mn-ea"/>
                <a:cs typeface="+mn-cs"/>
              </a:rPr>
              <a:t>He called on the nation to move not only toward "the rich society and the powerful society, but upward to the Great Society," which he defined as one that would "end poverty and racial injustice.” The most dramatic parts of his program concerned bringing aid to underprivileged Americans, regulating natural resources, and protecting American consumers.</a:t>
            </a:r>
          </a:p>
          <a:p>
            <a:pPr marL="228600" indent="-228600">
              <a:buAutoNum type="arabicPeriod"/>
            </a:pPr>
            <a:r>
              <a:rPr lang="en-US" sz="1200" kern="1200" dirty="0" smtClean="0">
                <a:solidFill>
                  <a:schemeClr val="tx1"/>
                </a:solidFill>
                <a:latin typeface="+mn-lt"/>
                <a:ea typeface="+mn-ea"/>
                <a:cs typeface="+mn-cs"/>
              </a:rPr>
              <a:t>I</a:t>
            </a:r>
            <a:r>
              <a:rPr lang="en-US" sz="1200" kern="1200" baseline="0" dirty="0" smtClean="0">
                <a:solidFill>
                  <a:schemeClr val="tx1"/>
                </a:solidFill>
                <a:latin typeface="+mn-lt"/>
                <a:ea typeface="+mn-ea"/>
                <a:cs typeface="+mn-cs"/>
              </a:rPr>
              <a:t> &amp; N Act- </a:t>
            </a:r>
            <a:r>
              <a:rPr lang="en-US" sz="1200" kern="1200" dirty="0" smtClean="0">
                <a:solidFill>
                  <a:schemeClr val="tx1"/>
                </a:solidFill>
                <a:latin typeface="+mn-lt"/>
                <a:ea typeface="+mn-ea"/>
                <a:cs typeface="+mn-cs"/>
              </a:rPr>
              <a:t>Immigration changed America's demographics, opening the doors to immigrants from Asia, Africa, and the Middle East. Made it easier to come in</a:t>
            </a:r>
            <a:r>
              <a:rPr lang="en-US" sz="1200" kern="1200" baseline="0" dirty="0" smtClean="0">
                <a:solidFill>
                  <a:schemeClr val="tx1"/>
                </a:solidFill>
                <a:latin typeface="+mn-lt"/>
                <a:ea typeface="+mn-ea"/>
                <a:cs typeface="+mn-cs"/>
              </a:rPr>
              <a:t>to the US</a:t>
            </a:r>
          </a:p>
          <a:p>
            <a:pPr marL="228600" indent="-228600">
              <a:buAutoNum type="arabicPeriod"/>
            </a:pPr>
            <a:r>
              <a:rPr lang="en-US" sz="1200" kern="1200" baseline="0" dirty="0" smtClean="0">
                <a:solidFill>
                  <a:schemeClr val="tx1"/>
                </a:solidFill>
                <a:latin typeface="+mn-lt"/>
                <a:ea typeface="+mn-ea"/>
                <a:cs typeface="+mn-cs"/>
              </a:rPr>
              <a:t>Civil rights act of 1964- outlawed major forms of discrimination</a:t>
            </a:r>
          </a:p>
          <a:p>
            <a:pPr marL="228600" indent="-228600">
              <a:buAutoNum type="arabicPeriod"/>
            </a:pPr>
            <a:r>
              <a:rPr lang="en-US" sz="1200" kern="1200" baseline="0" dirty="0" smtClean="0">
                <a:solidFill>
                  <a:schemeClr val="tx1"/>
                </a:solidFill>
                <a:latin typeface="+mn-lt"/>
                <a:ea typeface="+mn-ea"/>
                <a:cs typeface="+mn-cs"/>
              </a:rPr>
              <a:t>War on Poverty- Food stamp act, community action programs</a:t>
            </a:r>
          </a:p>
          <a:p>
            <a:pPr marL="228600" indent="-228600">
              <a:buAutoNum type="arabicPeriod"/>
            </a:pPr>
            <a:r>
              <a:rPr lang="en-US" sz="1200" kern="1200" baseline="0" dirty="0" smtClean="0">
                <a:solidFill>
                  <a:schemeClr val="tx1"/>
                </a:solidFill>
                <a:latin typeface="+mn-lt"/>
                <a:ea typeface="+mn-ea"/>
                <a:cs typeface="+mn-cs"/>
              </a:rPr>
              <a:t>Environment- over 10 new acts to improve it. Wilderness act, endangered species act</a:t>
            </a:r>
          </a:p>
          <a:p>
            <a:pPr marL="228600" indent="-228600">
              <a:buAutoNum type="arabicPeriod"/>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9932266-4507-7546-A579-199A03DDB76A}" type="slidenum">
              <a:rPr lang="en-US" smtClean="0"/>
              <a:t>15</a:t>
            </a:fld>
            <a:endParaRPr lang="en-US"/>
          </a:p>
        </p:txBody>
      </p:sp>
    </p:spTree>
    <p:extLst>
      <p:ext uri="{BB962C8B-B14F-4D97-AF65-F5344CB8AC3E}">
        <p14:creationId xmlns:p14="http://schemas.microsoft.com/office/powerpoint/2010/main" val="4475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9/12/2013</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9/12/2013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9/12/2013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9/12/2013</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9/12/2013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9/12/2013</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477000" cy="1914144"/>
          </a:xfrm>
        </p:spPr>
        <p:txBody>
          <a:bodyPr/>
          <a:lstStyle/>
          <a:p>
            <a:pPr algn="ctr"/>
            <a:r>
              <a:rPr lang="en-US" dirty="0" smtClean="0">
                <a:latin typeface="Arial"/>
                <a:cs typeface="Arial"/>
              </a:rPr>
              <a:t>Significant Presidencies in the United States</a:t>
            </a:r>
            <a:br>
              <a:rPr lang="en-US" dirty="0" smtClean="0">
                <a:latin typeface="Arial"/>
                <a:cs typeface="Arial"/>
              </a:rPr>
            </a:br>
            <a:r>
              <a:rPr lang="en-US" sz="2800" dirty="0" smtClean="0">
                <a:latin typeface="Arial"/>
                <a:cs typeface="Arial"/>
              </a:rPr>
              <a:t>Expansion of the Federal Government</a:t>
            </a:r>
            <a:endParaRPr lang="en-US" sz="2800" dirty="0">
              <a:latin typeface="Arial"/>
              <a:cs typeface="Arial"/>
            </a:endParaRPr>
          </a:p>
        </p:txBody>
      </p:sp>
      <p:sp>
        <p:nvSpPr>
          <p:cNvPr id="3" name="Subtitle 2"/>
          <p:cNvSpPr>
            <a:spLocks noGrp="1"/>
          </p:cNvSpPr>
          <p:nvPr>
            <p:ph type="subTitle" idx="1"/>
          </p:nvPr>
        </p:nvSpPr>
        <p:spPr>
          <a:xfrm>
            <a:off x="4064222" y="6119942"/>
            <a:ext cx="6477000" cy="1174088"/>
          </a:xfrm>
        </p:spPr>
        <p:txBody>
          <a:bodyPr/>
          <a:lstStyle/>
          <a:p>
            <a:r>
              <a:rPr lang="en-US" dirty="0" smtClean="0"/>
              <a:t>Alexa, Shane, </a:t>
            </a:r>
            <a:r>
              <a:rPr lang="en-US" dirty="0" err="1" smtClean="0"/>
              <a:t>Dara</a:t>
            </a:r>
            <a:r>
              <a:rPr lang="en-US" dirty="0" smtClean="0"/>
              <a:t>, Paige, and Ian</a:t>
            </a:r>
            <a:endParaRPr lang="en-US" dirty="0"/>
          </a:p>
        </p:txBody>
      </p:sp>
      <p:pic>
        <p:nvPicPr>
          <p:cNvPr id="4" name="Picture 3" descr="28762287-media_httpstrangemaps_DboHI.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38753" y="2067704"/>
            <a:ext cx="5463969" cy="3828186"/>
          </a:xfrm>
          <a:prstGeom prst="rect">
            <a:avLst/>
          </a:prstGeom>
        </p:spPr>
      </p:pic>
    </p:spTree>
    <p:extLst>
      <p:ext uri="{BB962C8B-B14F-4D97-AF65-F5344CB8AC3E}">
        <p14:creationId xmlns:p14="http://schemas.microsoft.com/office/powerpoint/2010/main" val="2928811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811" y="381447"/>
            <a:ext cx="6616735" cy="868362"/>
          </a:xfrm>
        </p:spPr>
        <p:txBody>
          <a:bodyPr/>
          <a:lstStyle/>
          <a:p>
            <a:r>
              <a:rPr lang="en-US" sz="4000" dirty="0" smtClean="0">
                <a:latin typeface="Arial"/>
                <a:cs typeface="Arial"/>
              </a:rPr>
              <a:t>- “FDR”</a:t>
            </a:r>
            <a:endParaRPr lang="en-US" sz="4000" dirty="0">
              <a:latin typeface="Arial"/>
              <a:cs typeface="Arial"/>
            </a:endParaRPr>
          </a:p>
        </p:txBody>
      </p:sp>
      <p:sp>
        <p:nvSpPr>
          <p:cNvPr id="3" name="Content Placeholder 2"/>
          <p:cNvSpPr>
            <a:spLocks noGrp="1"/>
          </p:cNvSpPr>
          <p:nvPr>
            <p:ph idx="1"/>
          </p:nvPr>
        </p:nvSpPr>
        <p:spPr>
          <a:xfrm>
            <a:off x="3544811" y="5460849"/>
            <a:ext cx="7313613" cy="4056062"/>
          </a:xfrm>
        </p:spPr>
        <p:txBody>
          <a:bodyPr>
            <a:normAutofit/>
          </a:bodyPr>
          <a:lstStyle/>
          <a:p>
            <a:pPr marL="0" indent="0">
              <a:buNone/>
            </a:pPr>
            <a:r>
              <a:rPr lang="en-US" sz="2800" dirty="0" smtClean="0">
                <a:latin typeface="Arial"/>
                <a:cs typeface="Arial"/>
              </a:rPr>
              <a:t>Democrat</a:t>
            </a:r>
            <a:endParaRPr lang="en-US" sz="2800" dirty="0">
              <a:latin typeface="Arial"/>
              <a:cs typeface="Arial"/>
            </a:endParaRPr>
          </a:p>
        </p:txBody>
      </p:sp>
      <p:pic>
        <p:nvPicPr>
          <p:cNvPr id="4" name="Picture 3" descr="Franklin-D-Roosevelt-signa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105"/>
            <a:ext cx="5648949" cy="1251495"/>
          </a:xfrm>
          <a:prstGeom prst="rect">
            <a:avLst/>
          </a:prstGeom>
        </p:spPr>
      </p:pic>
      <p:pic>
        <p:nvPicPr>
          <p:cNvPr id="5" name="Picture 4" descr="32fr_header_s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435" y="1371600"/>
            <a:ext cx="6895172" cy="3891942"/>
          </a:xfrm>
          <a:prstGeom prst="rect">
            <a:avLst/>
          </a:prstGeom>
        </p:spPr>
      </p:pic>
    </p:spTree>
    <p:extLst>
      <p:ext uri="{BB962C8B-B14F-4D97-AF65-F5344CB8AC3E}">
        <p14:creationId xmlns:p14="http://schemas.microsoft.com/office/powerpoint/2010/main" val="3212756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300"/>
            <a:ext cx="7313613" cy="868362"/>
          </a:xfrm>
        </p:spPr>
        <p:txBody>
          <a:bodyPr/>
          <a:lstStyle/>
          <a:p>
            <a:r>
              <a:rPr lang="en-US" dirty="0" smtClean="0">
                <a:latin typeface="Arial"/>
                <a:cs typeface="Arial"/>
              </a:rPr>
              <a:t>AP US Themes</a:t>
            </a:r>
            <a:endParaRPr lang="en-US" dirty="0">
              <a:latin typeface="Arial"/>
              <a:cs typeface="Arial"/>
            </a:endParaRPr>
          </a:p>
        </p:txBody>
      </p:sp>
      <p:sp>
        <p:nvSpPr>
          <p:cNvPr id="3" name="Content Placeholder 2"/>
          <p:cNvSpPr>
            <a:spLocks noGrp="1"/>
          </p:cNvSpPr>
          <p:nvPr>
            <p:ph idx="1"/>
          </p:nvPr>
        </p:nvSpPr>
        <p:spPr>
          <a:xfrm>
            <a:off x="738555" y="844062"/>
            <a:ext cx="7313613" cy="5576277"/>
          </a:xfrm>
        </p:spPr>
        <p:txBody>
          <a:bodyPr>
            <a:normAutofit/>
          </a:bodyPr>
          <a:lstStyle/>
          <a:p>
            <a:pPr marL="0" indent="0">
              <a:buNone/>
            </a:pPr>
            <a:r>
              <a:rPr lang="en-US" sz="2800" u="sng" dirty="0" smtClean="0">
                <a:latin typeface="Arial"/>
                <a:cs typeface="Arial"/>
              </a:rPr>
              <a:t>Reform</a:t>
            </a:r>
            <a:r>
              <a:rPr lang="en-US" dirty="0" smtClean="0">
                <a:latin typeface="Arial"/>
                <a:cs typeface="Arial"/>
              </a:rPr>
              <a:t>- The New Deal, Second New Deal</a:t>
            </a:r>
          </a:p>
          <a:p>
            <a:pPr>
              <a:buFont typeface="Arial"/>
              <a:buChar char="•"/>
            </a:pPr>
            <a:r>
              <a:rPr lang="en-US" dirty="0" smtClean="0">
                <a:latin typeface="Arial"/>
                <a:cs typeface="Arial"/>
              </a:rPr>
              <a:t>National Bank Holiday, Social Security, FDIC, ending the gold standard, AAA, TVA</a:t>
            </a:r>
          </a:p>
          <a:p>
            <a:pPr>
              <a:buFont typeface="Arial"/>
              <a:buChar char="•"/>
            </a:pPr>
            <a:r>
              <a:rPr lang="en-US" dirty="0" smtClean="0">
                <a:latin typeface="Arial"/>
                <a:cs typeface="Arial"/>
              </a:rPr>
              <a:t>“Prime the pump”</a:t>
            </a:r>
          </a:p>
          <a:p>
            <a:pPr marL="0" indent="0">
              <a:buNone/>
            </a:pPr>
            <a:r>
              <a:rPr lang="en-US" sz="2800" u="sng" dirty="0" smtClean="0">
                <a:latin typeface="Arial"/>
                <a:cs typeface="Arial"/>
              </a:rPr>
              <a:t>War &amp; Diplomacy</a:t>
            </a:r>
            <a:r>
              <a:rPr lang="en-US" sz="2800" dirty="0" smtClean="0">
                <a:latin typeface="Arial"/>
                <a:cs typeface="Arial"/>
              </a:rPr>
              <a:t>-</a:t>
            </a:r>
            <a:r>
              <a:rPr lang="en-US" dirty="0" smtClean="0">
                <a:latin typeface="Arial"/>
                <a:cs typeface="Arial"/>
              </a:rPr>
              <a:t> World War II </a:t>
            </a:r>
            <a:endParaRPr lang="en-US" sz="2800" u="sng" dirty="0" smtClean="0">
              <a:latin typeface="Arial"/>
              <a:cs typeface="Arial"/>
            </a:endParaRPr>
          </a:p>
          <a:p>
            <a:pPr marL="0" indent="0">
              <a:buNone/>
            </a:pPr>
            <a:endParaRPr lang="en-US" sz="2800" u="sng" dirty="0">
              <a:latin typeface="Arial"/>
              <a:cs typeface="Arial"/>
            </a:endParaRPr>
          </a:p>
        </p:txBody>
      </p:sp>
      <p:pic>
        <p:nvPicPr>
          <p:cNvPr id="4" name="Picture 3" descr="fdr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27076" y="3341076"/>
            <a:ext cx="3516923" cy="3516923"/>
          </a:xfrm>
          <a:prstGeom prst="rect">
            <a:avLst/>
          </a:prstGeom>
        </p:spPr>
      </p:pic>
      <p:pic>
        <p:nvPicPr>
          <p:cNvPr id="5" name="Picture 4" descr="ap07021209188_wide-5c891c581ba4583ae9dd3c2f9e16e95121c37d12-s6-c30.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92940" y="4030612"/>
            <a:ext cx="3906598" cy="2192310"/>
          </a:xfrm>
          <a:prstGeom prst="rect">
            <a:avLst/>
          </a:prstGeom>
        </p:spPr>
      </p:pic>
    </p:spTree>
    <p:extLst>
      <p:ext uri="{BB962C8B-B14F-4D97-AF65-F5344CB8AC3E}">
        <p14:creationId xmlns:p14="http://schemas.microsoft.com/office/powerpoint/2010/main" val="895510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771" y="-19538"/>
            <a:ext cx="8229600" cy="868362"/>
          </a:xfrm>
        </p:spPr>
        <p:txBody>
          <a:bodyPr/>
          <a:lstStyle/>
          <a:p>
            <a:r>
              <a:rPr lang="en-US" dirty="0" smtClean="0">
                <a:latin typeface="Arial"/>
                <a:cs typeface="Arial"/>
              </a:rPr>
              <a:t>Historiographical Perspective</a:t>
            </a:r>
            <a:endParaRPr lang="en-US" dirty="0">
              <a:latin typeface="Arial"/>
              <a:cs typeface="Arial"/>
            </a:endParaRPr>
          </a:p>
        </p:txBody>
      </p:sp>
      <p:sp>
        <p:nvSpPr>
          <p:cNvPr id="3" name="Content Placeholder 2"/>
          <p:cNvSpPr>
            <a:spLocks noGrp="1"/>
          </p:cNvSpPr>
          <p:nvPr>
            <p:ph idx="1"/>
          </p:nvPr>
        </p:nvSpPr>
        <p:spPr>
          <a:xfrm>
            <a:off x="0" y="837956"/>
            <a:ext cx="7580923" cy="4056062"/>
          </a:xfrm>
        </p:spPr>
        <p:txBody>
          <a:bodyPr/>
          <a:lstStyle/>
          <a:p>
            <a:r>
              <a:rPr lang="en-US" dirty="0">
                <a:latin typeface="Arial"/>
                <a:cs typeface="Arial"/>
              </a:rPr>
              <a:t>"Father Figure" for many Americans, partly because of his length in office, and partly for his familiar fire side </a:t>
            </a:r>
            <a:r>
              <a:rPr lang="en-US" dirty="0" smtClean="0">
                <a:latin typeface="Arial"/>
                <a:cs typeface="Arial"/>
              </a:rPr>
              <a:t>chats</a:t>
            </a:r>
          </a:p>
          <a:p>
            <a:r>
              <a:rPr lang="en-US" dirty="0" smtClean="0">
                <a:latin typeface="Arial"/>
                <a:cs typeface="Arial"/>
              </a:rPr>
              <a:t>Thought New Deal harmed those who were poor</a:t>
            </a:r>
          </a:p>
          <a:p>
            <a:r>
              <a:rPr lang="en-US" dirty="0">
                <a:latin typeface="Arial"/>
                <a:cs typeface="Arial"/>
              </a:rPr>
              <a:t>Roosevelt tried with all of his vigor to repair America's </a:t>
            </a:r>
            <a:r>
              <a:rPr lang="en-US" dirty="0" smtClean="0">
                <a:latin typeface="Arial"/>
                <a:cs typeface="Arial"/>
              </a:rPr>
              <a:t>economy</a:t>
            </a:r>
          </a:p>
          <a:p>
            <a:r>
              <a:rPr lang="en-US" dirty="0" smtClean="0">
                <a:latin typeface="Arial"/>
                <a:cs typeface="Arial"/>
              </a:rPr>
              <a:t>Appreciate that his New Deal was the first direct investment in the American people</a:t>
            </a:r>
            <a:endParaRPr lang="en-US" dirty="0">
              <a:latin typeface="Arial"/>
              <a:cs typeface="Arial"/>
            </a:endParaRPr>
          </a:p>
        </p:txBody>
      </p:sp>
      <p:pic>
        <p:nvPicPr>
          <p:cNvPr id="4" name="Picture 3" descr="php11535.jpg"/>
          <p:cNvPicPr>
            <a:picLocks noChangeAspect="1"/>
          </p:cNvPicPr>
          <p:nvPr/>
        </p:nvPicPr>
        <p:blipFill rotWithShape="1">
          <a:blip r:embed="rId2" cstate="email">
            <a:extLst>
              <a:ext uri="{28A0092B-C50C-407E-A947-70E740481C1C}">
                <a14:useLocalDpi xmlns:a14="http://schemas.microsoft.com/office/drawing/2010/main" val="0"/>
              </a:ext>
            </a:extLst>
          </a:blip>
          <a:srcRect l="41174" t="3426" r="23424"/>
          <a:stretch/>
        </p:blipFill>
        <p:spPr>
          <a:xfrm>
            <a:off x="7408984" y="555747"/>
            <a:ext cx="1758462" cy="6302253"/>
          </a:xfrm>
          <a:prstGeom prst="rect">
            <a:avLst/>
          </a:prstGeom>
        </p:spPr>
      </p:pic>
      <p:pic>
        <p:nvPicPr>
          <p:cNvPr id="5" name="Picture 4"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815" y="4673600"/>
            <a:ext cx="3733800" cy="2184400"/>
          </a:xfrm>
          <a:prstGeom prst="rect">
            <a:avLst/>
          </a:prstGeom>
        </p:spPr>
      </p:pic>
    </p:spTree>
    <p:extLst>
      <p:ext uri="{BB962C8B-B14F-4D97-AF65-F5344CB8AC3E}">
        <p14:creationId xmlns:p14="http://schemas.microsoft.com/office/powerpoint/2010/main" val="3726718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dirty="0" smtClean="0">
                <a:latin typeface="Arial"/>
                <a:cs typeface="Arial"/>
              </a:rPr>
              <a:t>Why We Chose FDR </a:t>
            </a:r>
            <a:endParaRPr lang="en-US" dirty="0">
              <a:latin typeface="Arial"/>
              <a:cs typeface="Arial"/>
            </a:endParaRPr>
          </a:p>
        </p:txBody>
      </p:sp>
      <p:sp>
        <p:nvSpPr>
          <p:cNvPr id="3" name="Content Placeholder 2"/>
          <p:cNvSpPr>
            <a:spLocks noGrp="1"/>
          </p:cNvSpPr>
          <p:nvPr>
            <p:ph idx="1"/>
          </p:nvPr>
        </p:nvSpPr>
        <p:spPr>
          <a:xfrm>
            <a:off x="914400" y="933634"/>
            <a:ext cx="7313613" cy="4056062"/>
          </a:xfrm>
        </p:spPr>
        <p:txBody>
          <a:bodyPr/>
          <a:lstStyle/>
          <a:p>
            <a:pPr marL="0" indent="0" algn="ctr">
              <a:buNone/>
            </a:pPr>
            <a:r>
              <a:rPr lang="en-US" dirty="0">
                <a:latin typeface="Arial"/>
                <a:cs typeface="Arial"/>
              </a:rPr>
              <a:t>Under FDR, the American federal government assumed new and powerful roles in the nation's economy, in its corporate life, and in the health, welfare, and well-being of its citizens.</a:t>
            </a:r>
          </a:p>
          <a:p>
            <a:pPr marL="0" indent="0" algn="ctr">
              <a:buNone/>
            </a:pPr>
            <a:r>
              <a:rPr lang="en-US" dirty="0">
                <a:latin typeface="Arial"/>
                <a:cs typeface="Arial"/>
              </a:rPr>
              <a:t>The New Deal sought to insure that the economic, social, and political benefits of American capitalism were distributed more equally among America's large and diverse populace.</a:t>
            </a:r>
          </a:p>
          <a:p>
            <a:pPr marL="0" indent="0">
              <a:buNone/>
            </a:pPr>
            <a:endParaRPr lang="en-US" dirty="0"/>
          </a:p>
        </p:txBody>
      </p:sp>
      <p:pic>
        <p:nvPicPr>
          <p:cNvPr id="4" name="Picture 3" descr="FDR with Quot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36826" y="4364576"/>
            <a:ext cx="6059020" cy="2298039"/>
          </a:xfrm>
          <a:prstGeom prst="rect">
            <a:avLst/>
          </a:prstGeom>
        </p:spPr>
      </p:pic>
    </p:spTree>
    <p:extLst>
      <p:ext uri="{BB962C8B-B14F-4D97-AF65-F5344CB8AC3E}">
        <p14:creationId xmlns:p14="http://schemas.microsoft.com/office/powerpoint/2010/main" val="2708825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168" y="537553"/>
            <a:ext cx="7313613" cy="868362"/>
          </a:xfrm>
        </p:spPr>
        <p:txBody>
          <a:bodyPr/>
          <a:lstStyle/>
          <a:p>
            <a:r>
              <a:rPr lang="en-US" sz="4000" dirty="0" smtClean="0">
                <a:latin typeface="Arial"/>
                <a:cs typeface="Arial"/>
              </a:rPr>
              <a:t>- “LBJ”</a:t>
            </a:r>
            <a:endParaRPr lang="en-US" sz="4000" dirty="0">
              <a:latin typeface="Arial"/>
              <a:cs typeface="Arial"/>
            </a:endParaRPr>
          </a:p>
        </p:txBody>
      </p:sp>
      <p:sp>
        <p:nvSpPr>
          <p:cNvPr id="3" name="Content Placeholder 2"/>
          <p:cNvSpPr>
            <a:spLocks noGrp="1"/>
          </p:cNvSpPr>
          <p:nvPr>
            <p:ph idx="1"/>
          </p:nvPr>
        </p:nvSpPr>
        <p:spPr>
          <a:xfrm>
            <a:off x="3259013" y="5797681"/>
            <a:ext cx="7313613" cy="4056062"/>
          </a:xfrm>
        </p:spPr>
        <p:txBody>
          <a:bodyPr>
            <a:normAutofit/>
          </a:bodyPr>
          <a:lstStyle/>
          <a:p>
            <a:pPr marL="0" indent="0">
              <a:buNone/>
            </a:pPr>
            <a:r>
              <a:rPr lang="en-US" sz="2800" dirty="0" smtClean="0">
                <a:latin typeface="Arial"/>
                <a:cs typeface="Arial"/>
              </a:rPr>
              <a:t>Democrat</a:t>
            </a:r>
            <a:endParaRPr lang="en-US" sz="2800" dirty="0">
              <a:latin typeface="Arial"/>
              <a:cs typeface="Arial"/>
            </a:endParaRPr>
          </a:p>
        </p:txBody>
      </p:sp>
      <p:pic>
        <p:nvPicPr>
          <p:cNvPr id="4" name="Picture 3" descr="lyndon_b_johnson_signatur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3104"/>
            <a:ext cx="5613400" cy="2501900"/>
          </a:xfrm>
          <a:prstGeom prst="rect">
            <a:avLst/>
          </a:prstGeom>
        </p:spPr>
      </p:pic>
      <p:pic>
        <p:nvPicPr>
          <p:cNvPr id="5" name="Picture 4" descr="36lj_header_s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245" y="1845407"/>
            <a:ext cx="6725139" cy="3795967"/>
          </a:xfrm>
          <a:prstGeom prst="rect">
            <a:avLst/>
          </a:prstGeom>
        </p:spPr>
      </p:pic>
    </p:spTree>
    <p:extLst>
      <p:ext uri="{BB962C8B-B14F-4D97-AF65-F5344CB8AC3E}">
        <p14:creationId xmlns:p14="http://schemas.microsoft.com/office/powerpoint/2010/main" val="3588067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dirty="0" smtClean="0">
                <a:latin typeface="Arial"/>
                <a:cs typeface="Arial"/>
              </a:rPr>
              <a:t>AP US Themes:</a:t>
            </a:r>
            <a:endParaRPr lang="en-US" dirty="0">
              <a:latin typeface="Arial"/>
              <a:cs typeface="Arial"/>
            </a:endParaRPr>
          </a:p>
        </p:txBody>
      </p:sp>
      <p:sp>
        <p:nvSpPr>
          <p:cNvPr id="3" name="Content Placeholder 2"/>
          <p:cNvSpPr>
            <a:spLocks noGrp="1"/>
          </p:cNvSpPr>
          <p:nvPr>
            <p:ph idx="1"/>
          </p:nvPr>
        </p:nvSpPr>
        <p:spPr>
          <a:xfrm>
            <a:off x="-511818" y="937419"/>
            <a:ext cx="9655818" cy="4056062"/>
          </a:xfrm>
        </p:spPr>
        <p:txBody>
          <a:bodyPr/>
          <a:lstStyle/>
          <a:p>
            <a:pPr marL="914400" lvl="2" indent="0">
              <a:buNone/>
            </a:pPr>
            <a:r>
              <a:rPr lang="en-US" sz="2800" u="sng" dirty="0" smtClean="0">
                <a:latin typeface="Arial"/>
                <a:cs typeface="Arial"/>
              </a:rPr>
              <a:t>Reform</a:t>
            </a:r>
            <a:r>
              <a:rPr lang="en-US" sz="2400" dirty="0" smtClean="0">
                <a:latin typeface="Arial"/>
                <a:cs typeface="Arial"/>
              </a:rPr>
              <a:t>- The Great Society as the basis</a:t>
            </a:r>
          </a:p>
          <a:p>
            <a:pPr marL="914400" lvl="2" indent="0">
              <a:buNone/>
            </a:pPr>
            <a:endParaRPr lang="en-US" sz="2400" dirty="0">
              <a:latin typeface="Arial"/>
              <a:cs typeface="Arial"/>
            </a:endParaRPr>
          </a:p>
          <a:p>
            <a:pPr marL="914400" lvl="2" indent="0">
              <a:buNone/>
            </a:pPr>
            <a:r>
              <a:rPr lang="en-US" sz="2800" u="sng" dirty="0" smtClean="0">
                <a:latin typeface="Arial"/>
                <a:cs typeface="Arial"/>
              </a:rPr>
              <a:t>Politics &amp; Citizenship-</a:t>
            </a:r>
            <a:r>
              <a:rPr lang="en-US" sz="2400" dirty="0" smtClean="0">
                <a:latin typeface="Arial"/>
                <a:cs typeface="Arial"/>
              </a:rPr>
              <a:t> Immigration and Nationality Act of 1965, Civil Rights, War on Poverty</a:t>
            </a:r>
            <a:endParaRPr lang="en-US" sz="2800" u="sng" dirty="0" smtClean="0">
              <a:latin typeface="Arial"/>
              <a:cs typeface="Arial"/>
            </a:endParaRPr>
          </a:p>
          <a:p>
            <a:pPr marL="914400" lvl="2" indent="0">
              <a:buNone/>
            </a:pPr>
            <a:endParaRPr lang="en-US" sz="2400" dirty="0">
              <a:latin typeface="Arial"/>
              <a:cs typeface="Arial"/>
            </a:endParaRPr>
          </a:p>
          <a:p>
            <a:pPr marL="914400" lvl="2" indent="0">
              <a:buNone/>
            </a:pPr>
            <a:r>
              <a:rPr lang="en-US" sz="2800" u="sng" dirty="0" smtClean="0">
                <a:latin typeface="Arial"/>
                <a:cs typeface="Arial"/>
              </a:rPr>
              <a:t>Environment</a:t>
            </a:r>
            <a:r>
              <a:rPr lang="en-US" sz="2400" dirty="0" smtClean="0">
                <a:latin typeface="Arial"/>
                <a:cs typeface="Arial"/>
              </a:rPr>
              <a:t>- Rural development, environment as a whole </a:t>
            </a:r>
            <a:endParaRPr lang="en-US" sz="2800" u="sng" dirty="0" smtClean="0">
              <a:latin typeface="Arial"/>
              <a:cs typeface="Arial"/>
            </a:endParaRPr>
          </a:p>
          <a:p>
            <a:pPr marL="914400" lvl="2" indent="0">
              <a:buNone/>
            </a:pPr>
            <a:endParaRPr lang="en-US" dirty="0" smtClean="0">
              <a:latin typeface="Arial"/>
              <a:cs typeface="Arial"/>
            </a:endParaRPr>
          </a:p>
          <a:p>
            <a:pPr marL="457200" lvl="1" indent="0">
              <a:buNone/>
            </a:pPr>
            <a:endParaRPr lang="en-US" dirty="0">
              <a:latin typeface="Arial"/>
              <a:cs typeface="Arial"/>
            </a:endParaRPr>
          </a:p>
          <a:p>
            <a:pPr marL="457200" lvl="1" indent="0">
              <a:buNone/>
            </a:pPr>
            <a:endParaRPr lang="en-US" dirty="0">
              <a:latin typeface="Arial"/>
              <a:cs typeface="Arial"/>
            </a:endParaRPr>
          </a:p>
        </p:txBody>
      </p:sp>
      <p:pic>
        <p:nvPicPr>
          <p:cNvPr id="4" name="Picture 3" descr="lbj-beagle-132630996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80234" y="3897443"/>
            <a:ext cx="1806928" cy="2400956"/>
          </a:xfrm>
          <a:prstGeom prst="rect">
            <a:avLst/>
          </a:prstGeom>
        </p:spPr>
      </p:pic>
      <p:pic>
        <p:nvPicPr>
          <p:cNvPr id="5" name="Picture 4" descr="Great Society Comic Book.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1210555">
            <a:off x="559409" y="3960435"/>
            <a:ext cx="1723711" cy="2467780"/>
          </a:xfrm>
          <a:prstGeom prst="rect">
            <a:avLst/>
          </a:prstGeom>
        </p:spPr>
      </p:pic>
      <p:pic>
        <p:nvPicPr>
          <p:cNvPr id="6" name="Picture 5" descr="LBJ-and-Fletcher520.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814768" y="3870917"/>
            <a:ext cx="3453649" cy="2284722"/>
          </a:xfrm>
          <a:prstGeom prst="rect">
            <a:avLst/>
          </a:prstGeom>
        </p:spPr>
      </p:pic>
    </p:spTree>
    <p:extLst>
      <p:ext uri="{BB962C8B-B14F-4D97-AF65-F5344CB8AC3E}">
        <p14:creationId xmlns:p14="http://schemas.microsoft.com/office/powerpoint/2010/main" val="1190503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013" y="0"/>
            <a:ext cx="8229600" cy="868362"/>
          </a:xfrm>
        </p:spPr>
        <p:txBody>
          <a:bodyPr/>
          <a:lstStyle/>
          <a:p>
            <a:r>
              <a:rPr lang="en-US" dirty="0" smtClean="0">
                <a:latin typeface="Arial"/>
                <a:cs typeface="Arial"/>
              </a:rPr>
              <a:t>Historiographical Perspective</a:t>
            </a:r>
            <a:endParaRPr lang="en-US" dirty="0">
              <a:latin typeface="Arial"/>
              <a:cs typeface="Arial"/>
            </a:endParaRPr>
          </a:p>
        </p:txBody>
      </p:sp>
      <p:sp>
        <p:nvSpPr>
          <p:cNvPr id="3" name="Content Placeholder 2"/>
          <p:cNvSpPr>
            <a:spLocks noGrp="1"/>
          </p:cNvSpPr>
          <p:nvPr>
            <p:ph idx="1"/>
          </p:nvPr>
        </p:nvSpPr>
        <p:spPr>
          <a:xfrm>
            <a:off x="326758" y="912553"/>
            <a:ext cx="7313613" cy="4585222"/>
          </a:xfrm>
        </p:spPr>
        <p:txBody>
          <a:bodyPr>
            <a:normAutofit/>
          </a:bodyPr>
          <a:lstStyle/>
          <a:p>
            <a:r>
              <a:rPr lang="en-US" dirty="0" smtClean="0">
                <a:latin typeface="Arial"/>
                <a:cs typeface="Arial"/>
              </a:rPr>
              <a:t>Very successful, but also many failures</a:t>
            </a:r>
          </a:p>
          <a:p>
            <a:r>
              <a:rPr lang="en-US" dirty="0" smtClean="0">
                <a:latin typeface="Arial"/>
                <a:cs typeface="Arial"/>
              </a:rPr>
              <a:t>Well-liked by the public, winning the popular vote in 1964</a:t>
            </a:r>
          </a:p>
          <a:p>
            <a:r>
              <a:rPr lang="en-US" dirty="0" smtClean="0">
                <a:latin typeface="Arial"/>
                <a:cs typeface="Arial"/>
              </a:rPr>
              <a:t>His Great Society mainly rivaled FDR’s New Deal</a:t>
            </a:r>
          </a:p>
          <a:p>
            <a:r>
              <a:rPr lang="en-US" dirty="0" smtClean="0">
                <a:latin typeface="Arial"/>
                <a:cs typeface="Arial"/>
              </a:rPr>
              <a:t>Worked for the good of the country</a:t>
            </a:r>
          </a:p>
          <a:p>
            <a:r>
              <a:rPr lang="en-US" dirty="0" smtClean="0">
                <a:latin typeface="Arial"/>
                <a:cs typeface="Arial"/>
              </a:rPr>
              <a:t>Going into the Vietnam War was a bad idea</a:t>
            </a:r>
          </a:p>
          <a:p>
            <a:pPr lvl="1"/>
            <a:r>
              <a:rPr lang="en-US" dirty="0" smtClean="0">
                <a:latin typeface="Arial"/>
                <a:cs typeface="Arial"/>
              </a:rPr>
              <a:t>Felt he had to commit US forces</a:t>
            </a:r>
          </a:p>
          <a:p>
            <a:pPr lvl="1"/>
            <a:r>
              <a:rPr lang="en-US" dirty="0" smtClean="0">
                <a:latin typeface="Arial"/>
                <a:cs typeface="Arial"/>
              </a:rPr>
              <a:t>Under pressure</a:t>
            </a:r>
            <a:endParaRPr lang="en-US" dirty="0">
              <a:latin typeface="Arial"/>
              <a:cs typeface="Arial"/>
            </a:endParaRPr>
          </a:p>
        </p:txBody>
      </p:sp>
      <p:pic>
        <p:nvPicPr>
          <p:cNvPr id="4" name="Picture 3" descr="Martin_Luther_King,_Jr._and_Lyndon_Johnson_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30074" y="4379574"/>
            <a:ext cx="3713926" cy="2478426"/>
          </a:xfrm>
          <a:prstGeom prst="rect">
            <a:avLst/>
          </a:prstGeom>
        </p:spPr>
      </p:pic>
      <p:sp>
        <p:nvSpPr>
          <p:cNvPr id="5" name="TextBox 4"/>
          <p:cNvSpPr txBox="1"/>
          <p:nvPr/>
        </p:nvSpPr>
        <p:spPr>
          <a:xfrm>
            <a:off x="492861" y="5725269"/>
            <a:ext cx="4170366" cy="369332"/>
          </a:xfrm>
          <a:prstGeom prst="rect">
            <a:avLst/>
          </a:prstGeom>
          <a:noFill/>
        </p:spPr>
        <p:txBody>
          <a:bodyPr wrap="square" rtlCol="0">
            <a:spAutoFit/>
          </a:bodyPr>
          <a:lstStyle/>
          <a:p>
            <a:r>
              <a:rPr lang="en-US" dirty="0" smtClean="0">
                <a:latin typeface="Arial"/>
                <a:cs typeface="Arial"/>
              </a:rPr>
              <a:t>*There is no periodization for this time.</a:t>
            </a:r>
            <a:endParaRPr lang="en-US" dirty="0">
              <a:latin typeface="Arial"/>
              <a:cs typeface="Arial"/>
            </a:endParaRPr>
          </a:p>
        </p:txBody>
      </p:sp>
    </p:spTree>
    <p:extLst>
      <p:ext uri="{BB962C8B-B14F-4D97-AF65-F5344CB8AC3E}">
        <p14:creationId xmlns:p14="http://schemas.microsoft.com/office/powerpoint/2010/main" val="3726525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34"/>
            <a:ext cx="7313613" cy="868362"/>
          </a:xfrm>
        </p:spPr>
        <p:txBody>
          <a:bodyPr/>
          <a:lstStyle/>
          <a:p>
            <a:pPr algn="l"/>
            <a:r>
              <a:rPr lang="en-US" dirty="0" smtClean="0">
                <a:latin typeface="Arial"/>
                <a:cs typeface="Arial"/>
              </a:rPr>
              <a:t>Why is LBJ  in our five?</a:t>
            </a:r>
            <a:endParaRPr lang="en-US" dirty="0">
              <a:latin typeface="Arial"/>
              <a:cs typeface="Arial"/>
            </a:endParaRPr>
          </a:p>
        </p:txBody>
      </p:sp>
      <p:sp>
        <p:nvSpPr>
          <p:cNvPr id="3" name="Content Placeholder 2"/>
          <p:cNvSpPr>
            <a:spLocks noGrp="1"/>
          </p:cNvSpPr>
          <p:nvPr>
            <p:ph idx="1"/>
          </p:nvPr>
        </p:nvSpPr>
        <p:spPr>
          <a:xfrm>
            <a:off x="1830387" y="885331"/>
            <a:ext cx="7313613" cy="5979304"/>
          </a:xfrm>
        </p:spPr>
        <p:txBody>
          <a:bodyPr>
            <a:normAutofit/>
          </a:bodyPr>
          <a:lstStyle/>
          <a:p>
            <a:r>
              <a:rPr lang="en-US" dirty="0" smtClean="0">
                <a:latin typeface="Arial"/>
                <a:cs typeface="Arial"/>
              </a:rPr>
              <a:t>Strongest advocate for civil rights since Abe Lincoln</a:t>
            </a:r>
          </a:p>
          <a:p>
            <a:r>
              <a:rPr lang="en-US" dirty="0" smtClean="0">
                <a:latin typeface="Arial"/>
                <a:cs typeface="Arial"/>
              </a:rPr>
              <a:t>Brought reform to a whole new level</a:t>
            </a:r>
          </a:p>
          <a:p>
            <a:r>
              <a:rPr lang="en-US" dirty="0" smtClean="0">
                <a:latin typeface="Arial"/>
                <a:cs typeface="Arial"/>
              </a:rPr>
              <a:t>Tax cuts- great prosperity in the post war years</a:t>
            </a:r>
          </a:p>
          <a:p>
            <a:r>
              <a:rPr lang="en-US" dirty="0" smtClean="0">
                <a:latin typeface="Arial"/>
                <a:cs typeface="Arial"/>
              </a:rPr>
              <a:t>Higher Education Act of 1965</a:t>
            </a:r>
          </a:p>
          <a:p>
            <a:r>
              <a:rPr lang="en-US" dirty="0" smtClean="0">
                <a:latin typeface="Arial"/>
                <a:cs typeface="Arial"/>
              </a:rPr>
              <a:t>Medicare/Medicaid</a:t>
            </a:r>
          </a:p>
          <a:p>
            <a:r>
              <a:rPr lang="en-US" dirty="0" smtClean="0">
                <a:latin typeface="Arial"/>
                <a:cs typeface="Arial"/>
              </a:rPr>
              <a:t>National endowments for arts &amp; humanities</a:t>
            </a:r>
          </a:p>
          <a:p>
            <a:r>
              <a:rPr lang="en-US" dirty="0" smtClean="0">
                <a:latin typeface="Arial"/>
                <a:cs typeface="Arial"/>
              </a:rPr>
              <a:t>Public broadcasting</a:t>
            </a:r>
          </a:p>
          <a:p>
            <a:r>
              <a:rPr lang="en-US" dirty="0" smtClean="0">
                <a:latin typeface="Arial"/>
                <a:cs typeface="Arial"/>
              </a:rPr>
              <a:t>Child Safety Act of 1966</a:t>
            </a:r>
            <a:endParaRPr lang="en-US" dirty="0">
              <a:latin typeface="Arial"/>
              <a:cs typeface="Arial"/>
            </a:endParaRPr>
          </a:p>
        </p:txBody>
      </p:sp>
      <p:pic>
        <p:nvPicPr>
          <p:cNvPr id="5" name="Picture 4" descr="Lyndon_B_Johnson_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878696"/>
            <a:ext cx="1428750" cy="6858000"/>
          </a:xfrm>
          <a:prstGeom prst="rect">
            <a:avLst/>
          </a:prstGeom>
        </p:spPr>
      </p:pic>
    </p:spTree>
    <p:extLst>
      <p:ext uri="{BB962C8B-B14F-4D97-AF65-F5344CB8AC3E}">
        <p14:creationId xmlns:p14="http://schemas.microsoft.com/office/powerpoint/2010/main" val="219958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9322" y="294422"/>
            <a:ext cx="7313613" cy="868362"/>
          </a:xfrm>
        </p:spPr>
        <p:txBody>
          <a:bodyPr/>
          <a:lstStyle/>
          <a:p>
            <a:r>
              <a:rPr lang="en-US" sz="4000" dirty="0" smtClean="0">
                <a:latin typeface="Arial"/>
                <a:cs typeface="Arial"/>
              </a:rPr>
              <a:t>- “Bill”</a:t>
            </a:r>
            <a:endParaRPr lang="en-US" sz="4000" dirty="0">
              <a:latin typeface="Arial"/>
              <a:cs typeface="Arial"/>
            </a:endParaRPr>
          </a:p>
        </p:txBody>
      </p:sp>
      <p:sp>
        <p:nvSpPr>
          <p:cNvPr id="3" name="Content Placeholder 2"/>
          <p:cNvSpPr>
            <a:spLocks noGrp="1"/>
          </p:cNvSpPr>
          <p:nvPr>
            <p:ph idx="1"/>
          </p:nvPr>
        </p:nvSpPr>
        <p:spPr>
          <a:xfrm>
            <a:off x="3513015" y="5737593"/>
            <a:ext cx="7313613" cy="4056062"/>
          </a:xfrm>
        </p:spPr>
        <p:txBody>
          <a:bodyPr>
            <a:normAutofit/>
          </a:bodyPr>
          <a:lstStyle/>
          <a:p>
            <a:pPr marL="0" indent="0">
              <a:buNone/>
            </a:pPr>
            <a:r>
              <a:rPr lang="en-US" sz="2800" dirty="0" smtClean="0">
                <a:latin typeface="Arial"/>
                <a:cs typeface="Arial"/>
              </a:rPr>
              <a:t>Democrat</a:t>
            </a:r>
            <a:endParaRPr lang="en-US" sz="2800" dirty="0">
              <a:latin typeface="Arial"/>
              <a:cs typeface="Arial"/>
            </a:endParaRPr>
          </a:p>
        </p:txBody>
      </p:sp>
      <p:pic>
        <p:nvPicPr>
          <p:cNvPr id="6" name="Picture 5" descr="42bc_header_s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323" y="1776495"/>
            <a:ext cx="6740770" cy="3804790"/>
          </a:xfrm>
          <a:prstGeom prst="rect">
            <a:avLst/>
          </a:prstGeom>
        </p:spPr>
      </p:pic>
      <p:pic>
        <p:nvPicPr>
          <p:cNvPr id="7" name="Picture 6" descr="bill_clinton_signatur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0" y="-332154"/>
            <a:ext cx="5613400" cy="2501900"/>
          </a:xfrm>
          <a:prstGeom prst="rect">
            <a:avLst/>
          </a:prstGeom>
        </p:spPr>
      </p:pic>
    </p:spTree>
    <p:extLst>
      <p:ext uri="{BB962C8B-B14F-4D97-AF65-F5344CB8AC3E}">
        <p14:creationId xmlns:p14="http://schemas.microsoft.com/office/powerpoint/2010/main" val="2479067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5939" y="-4762"/>
            <a:ext cx="7313613" cy="868362"/>
          </a:xfrm>
        </p:spPr>
        <p:txBody>
          <a:bodyPr/>
          <a:lstStyle/>
          <a:p>
            <a:r>
              <a:rPr lang="en-US" dirty="0" smtClean="0">
                <a:latin typeface="Arial"/>
                <a:cs typeface="Arial"/>
              </a:rPr>
              <a:t>AP US Themes</a:t>
            </a:r>
            <a:endParaRPr lang="en-US" dirty="0">
              <a:latin typeface="Arial"/>
              <a:cs typeface="Arial"/>
            </a:endParaRPr>
          </a:p>
        </p:txBody>
      </p:sp>
      <p:sp>
        <p:nvSpPr>
          <p:cNvPr id="3" name="Content Placeholder 2"/>
          <p:cNvSpPr>
            <a:spLocks noGrp="1"/>
          </p:cNvSpPr>
          <p:nvPr>
            <p:ph idx="1"/>
          </p:nvPr>
        </p:nvSpPr>
        <p:spPr>
          <a:xfrm>
            <a:off x="1830387" y="863600"/>
            <a:ext cx="7313613" cy="4056062"/>
          </a:xfrm>
        </p:spPr>
        <p:txBody>
          <a:bodyPr>
            <a:normAutofit lnSpcReduction="10000"/>
          </a:bodyPr>
          <a:lstStyle/>
          <a:p>
            <a:pPr marL="0" indent="0" algn="ctr">
              <a:buNone/>
            </a:pPr>
            <a:r>
              <a:rPr lang="en-US" sz="2800" u="sng" dirty="0" smtClean="0">
                <a:latin typeface="Arial"/>
                <a:cs typeface="Arial"/>
              </a:rPr>
              <a:t>Economic Transformations</a:t>
            </a:r>
          </a:p>
          <a:p>
            <a:pPr marL="0" indent="0" algn="ctr">
              <a:buNone/>
            </a:pPr>
            <a:r>
              <a:rPr lang="en-US" sz="2800" u="sng" dirty="0" smtClean="0">
                <a:latin typeface="Arial"/>
                <a:cs typeface="Arial"/>
              </a:rPr>
              <a:t>Reform</a:t>
            </a:r>
            <a:endParaRPr lang="en-US" sz="2800" u="sng" dirty="0">
              <a:latin typeface="Arial"/>
              <a:cs typeface="Arial"/>
            </a:endParaRPr>
          </a:p>
          <a:p>
            <a:pPr marL="0" indent="0" algn="ctr">
              <a:buNone/>
            </a:pPr>
            <a:r>
              <a:rPr lang="en-US" sz="2800" dirty="0"/>
              <a:t>Bill Clinton began his transition into the presidency promising to focus "like a laser beam" on the economic needs of the nation: unemployment, the runaway deficit, the health care crisis, and welfare reform. On all fronts but one, health care reform, he succeeded significantly but not completely.</a:t>
            </a:r>
            <a:endParaRPr lang="en-US" sz="2800" u="sng" dirty="0">
              <a:latin typeface="Arial"/>
              <a:cs typeface="Arial"/>
            </a:endParaRPr>
          </a:p>
        </p:txBody>
      </p:sp>
      <p:pic>
        <p:nvPicPr>
          <p:cNvPr id="4" name="Picture 3" descr="bill_clinto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2155" y="0"/>
            <a:ext cx="2090782" cy="2511093"/>
          </a:xfrm>
          <a:prstGeom prst="rect">
            <a:avLst/>
          </a:prstGeom>
        </p:spPr>
      </p:pic>
      <p:pic>
        <p:nvPicPr>
          <p:cNvPr id="5" name="Picture 4" descr="Bill Clinton Democratic Convention.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35707" y="4900814"/>
            <a:ext cx="3477678" cy="1957186"/>
          </a:xfrm>
          <a:prstGeom prst="rect">
            <a:avLst/>
          </a:prstGeom>
        </p:spPr>
      </p:pic>
    </p:spTree>
    <p:extLst>
      <p:ext uri="{BB962C8B-B14F-4D97-AF65-F5344CB8AC3E}">
        <p14:creationId xmlns:p14="http://schemas.microsoft.com/office/powerpoint/2010/main" val="4138929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8154" y="140044"/>
            <a:ext cx="5821162" cy="868362"/>
          </a:xfrm>
        </p:spPr>
        <p:txBody>
          <a:bodyPr/>
          <a:lstStyle/>
          <a:p>
            <a:r>
              <a:rPr lang="en-US" sz="4000" dirty="0" smtClean="0">
                <a:latin typeface="Arial"/>
                <a:cs typeface="Arial"/>
              </a:rPr>
              <a:t>- “Honest Abe”</a:t>
            </a:r>
            <a:endParaRPr lang="en-US" sz="4000" dirty="0">
              <a:latin typeface="Arial"/>
              <a:cs typeface="Arial"/>
            </a:endParaRPr>
          </a:p>
        </p:txBody>
      </p:sp>
      <p:pic>
        <p:nvPicPr>
          <p:cNvPr id="6" name="Content Placeholder 5" descr="16al_header_sm.jpg"/>
          <p:cNvPicPr>
            <a:picLocks noGrp="1" noChangeAspect="1"/>
          </p:cNvPicPr>
          <p:nvPr>
            <p:ph idx="1"/>
          </p:nvPr>
        </p:nvPicPr>
        <p:blipFill>
          <a:blip r:embed="rId3">
            <a:extLst>
              <a:ext uri="{28A0092B-C50C-407E-A947-70E740481C1C}">
                <a14:useLocalDpi xmlns:a14="http://schemas.microsoft.com/office/drawing/2010/main" val="0"/>
              </a:ext>
            </a:extLst>
          </a:blip>
          <a:srcRect t="873" b="873"/>
          <a:stretch>
            <a:fillRect/>
          </a:stretch>
        </p:blipFill>
        <p:spPr>
          <a:xfrm>
            <a:off x="1093631" y="1184253"/>
            <a:ext cx="7313613" cy="4056062"/>
          </a:xfrm>
        </p:spPr>
      </p:pic>
      <p:pic>
        <p:nvPicPr>
          <p:cNvPr id="5" name="Picture 4" descr="641px-Abraham_Lincoln_Signature.svg.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68993"/>
            <a:ext cx="5004438" cy="1077399"/>
          </a:xfrm>
          <a:prstGeom prst="rect">
            <a:avLst/>
          </a:prstGeom>
        </p:spPr>
      </p:pic>
      <p:sp>
        <p:nvSpPr>
          <p:cNvPr id="7" name="TextBox 6"/>
          <p:cNvSpPr txBox="1"/>
          <p:nvPr/>
        </p:nvSpPr>
        <p:spPr>
          <a:xfrm>
            <a:off x="3487592" y="5571316"/>
            <a:ext cx="5189308" cy="523220"/>
          </a:xfrm>
          <a:prstGeom prst="rect">
            <a:avLst/>
          </a:prstGeom>
          <a:noFill/>
        </p:spPr>
        <p:txBody>
          <a:bodyPr wrap="square" rtlCol="0">
            <a:spAutoFit/>
          </a:bodyPr>
          <a:lstStyle/>
          <a:p>
            <a:r>
              <a:rPr lang="en-US" sz="2800" dirty="0" smtClean="0">
                <a:latin typeface="Arial"/>
                <a:cs typeface="Arial"/>
              </a:rPr>
              <a:t>Republican</a:t>
            </a:r>
            <a:endParaRPr lang="en-US" sz="2800" dirty="0">
              <a:latin typeface="Arial"/>
              <a:cs typeface="Arial"/>
            </a:endParaRPr>
          </a:p>
        </p:txBody>
      </p:sp>
    </p:spTree>
    <p:extLst>
      <p:ext uri="{BB962C8B-B14F-4D97-AF65-F5344CB8AC3E}">
        <p14:creationId xmlns:p14="http://schemas.microsoft.com/office/powerpoint/2010/main" val="3191372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lstStyle/>
          <a:p>
            <a:pPr algn="l"/>
            <a:r>
              <a:rPr lang="en-US" dirty="0" smtClean="0">
                <a:latin typeface="Arial"/>
                <a:cs typeface="Arial"/>
              </a:rPr>
              <a:t>Historiographical Perspectives</a:t>
            </a:r>
            <a:endParaRPr lang="en-US" dirty="0">
              <a:latin typeface="Arial"/>
              <a:cs typeface="Arial"/>
            </a:endParaRPr>
          </a:p>
        </p:txBody>
      </p:sp>
      <p:sp>
        <p:nvSpPr>
          <p:cNvPr id="3" name="Content Placeholder 2"/>
          <p:cNvSpPr>
            <a:spLocks noGrp="1"/>
          </p:cNvSpPr>
          <p:nvPr>
            <p:ph idx="1"/>
          </p:nvPr>
        </p:nvSpPr>
        <p:spPr>
          <a:xfrm>
            <a:off x="0" y="1118577"/>
            <a:ext cx="8479692" cy="3726962"/>
          </a:xfrm>
        </p:spPr>
        <p:txBody>
          <a:bodyPr>
            <a:normAutofit lnSpcReduction="10000"/>
          </a:bodyPr>
          <a:lstStyle/>
          <a:p>
            <a:r>
              <a:rPr lang="en-US" dirty="0" smtClean="0">
                <a:latin typeface="Arial"/>
                <a:cs typeface="Arial"/>
              </a:rPr>
              <a:t>Helped America get out of debt</a:t>
            </a:r>
          </a:p>
          <a:p>
            <a:r>
              <a:rPr lang="en-US" dirty="0" smtClean="0">
                <a:latin typeface="Arial"/>
                <a:cs typeface="Arial"/>
              </a:rPr>
              <a:t>“</a:t>
            </a:r>
            <a:r>
              <a:rPr lang="en-US" dirty="0">
                <a:latin typeface="Arial"/>
                <a:cs typeface="Arial"/>
              </a:rPr>
              <a:t>I tell you, it's the most successful presidency since FDR, maybe LBJ if he hadn't had Vietnam, but if you look at what the man set out to do and what he accomplished, stack him up against anybody..</a:t>
            </a:r>
            <a:r>
              <a:rPr lang="en-US" dirty="0" smtClean="0">
                <a:latin typeface="Arial"/>
                <a:cs typeface="Arial"/>
              </a:rPr>
              <a:t>.” – Paul </a:t>
            </a:r>
            <a:r>
              <a:rPr lang="en-US" dirty="0" err="1" smtClean="0">
                <a:latin typeface="Arial"/>
                <a:cs typeface="Arial"/>
              </a:rPr>
              <a:t>Begala</a:t>
            </a:r>
            <a:r>
              <a:rPr lang="en-US" dirty="0" smtClean="0">
                <a:latin typeface="Arial"/>
                <a:cs typeface="Arial"/>
              </a:rPr>
              <a:t> </a:t>
            </a:r>
          </a:p>
          <a:p>
            <a:r>
              <a:rPr lang="en-US" dirty="0" smtClean="0">
                <a:latin typeface="Arial"/>
                <a:cs typeface="Arial"/>
              </a:rPr>
              <a:t>His downfall- White Water and Paula Jones &amp; Monica Lewinsky Scandal</a:t>
            </a:r>
          </a:p>
          <a:p>
            <a:r>
              <a:rPr lang="en-US" dirty="0" smtClean="0">
                <a:latin typeface="Arial"/>
                <a:cs typeface="Arial"/>
              </a:rPr>
              <a:t>Brings many negative views</a:t>
            </a:r>
            <a:endParaRPr lang="en-US" dirty="0">
              <a:latin typeface="Arial"/>
              <a:cs typeface="Arial"/>
            </a:endParaRPr>
          </a:p>
        </p:txBody>
      </p:sp>
      <p:pic>
        <p:nvPicPr>
          <p:cNvPr id="4" name="Picture 3" descr="484_Clinton_quo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592" y="3680394"/>
            <a:ext cx="4766408" cy="3177605"/>
          </a:xfrm>
          <a:prstGeom prst="rect">
            <a:avLst/>
          </a:prstGeom>
        </p:spPr>
      </p:pic>
    </p:spTree>
    <p:extLst>
      <p:ext uri="{BB962C8B-B14F-4D97-AF65-F5344CB8AC3E}">
        <p14:creationId xmlns:p14="http://schemas.microsoft.com/office/powerpoint/2010/main" val="2910513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387" y="72964"/>
            <a:ext cx="7313613" cy="868362"/>
          </a:xfrm>
        </p:spPr>
        <p:txBody>
          <a:bodyPr/>
          <a:lstStyle/>
          <a:p>
            <a:r>
              <a:rPr lang="en-US" dirty="0" smtClean="0">
                <a:latin typeface="Arial"/>
                <a:cs typeface="Arial"/>
              </a:rPr>
              <a:t>Why We Chose ‘Clinton’</a:t>
            </a:r>
            <a:endParaRPr lang="en-US" dirty="0">
              <a:latin typeface="Arial"/>
              <a:cs typeface="Arial"/>
            </a:endParaRPr>
          </a:p>
        </p:txBody>
      </p:sp>
      <p:sp>
        <p:nvSpPr>
          <p:cNvPr id="3" name="Content Placeholder 2"/>
          <p:cNvSpPr>
            <a:spLocks noGrp="1"/>
          </p:cNvSpPr>
          <p:nvPr>
            <p:ph idx="1"/>
          </p:nvPr>
        </p:nvSpPr>
        <p:spPr>
          <a:xfrm>
            <a:off x="1641230" y="906156"/>
            <a:ext cx="7313613" cy="4056062"/>
          </a:xfrm>
        </p:spPr>
        <p:txBody>
          <a:bodyPr/>
          <a:lstStyle/>
          <a:p>
            <a:r>
              <a:rPr lang="en-US" dirty="0">
                <a:latin typeface="Arial"/>
                <a:cs typeface="Arial"/>
              </a:rPr>
              <a:t>Clinton signed a bill that gave him the power of the “line-item veto”. This </a:t>
            </a:r>
            <a:r>
              <a:rPr lang="en-US" dirty="0" smtClean="0">
                <a:latin typeface="Arial"/>
                <a:cs typeface="Arial"/>
              </a:rPr>
              <a:t>allowed him </a:t>
            </a:r>
            <a:r>
              <a:rPr lang="en-US" dirty="0">
                <a:latin typeface="Arial"/>
                <a:cs typeface="Arial"/>
              </a:rPr>
              <a:t>to veto specific items in spending and tax bills without vetoing the entire </a:t>
            </a:r>
            <a:r>
              <a:rPr lang="en-US" dirty="0" smtClean="0">
                <a:latin typeface="Arial"/>
                <a:cs typeface="Arial"/>
              </a:rPr>
              <a:t>measure.</a:t>
            </a:r>
          </a:p>
          <a:p>
            <a:r>
              <a:rPr lang="en-US" dirty="0">
                <a:latin typeface="Arial"/>
                <a:cs typeface="Arial"/>
              </a:rPr>
              <a:t>Expanded government to help build economic growth</a:t>
            </a:r>
            <a:r>
              <a:rPr lang="en-US" dirty="0" smtClean="0">
                <a:latin typeface="Arial"/>
                <a:cs typeface="Arial"/>
              </a:rPr>
              <a:t>.</a:t>
            </a:r>
          </a:p>
          <a:p>
            <a:r>
              <a:rPr lang="en-US" dirty="0" smtClean="0">
                <a:latin typeface="Arial"/>
                <a:cs typeface="Arial"/>
              </a:rPr>
              <a:t>It’s Bill Clinton…!</a:t>
            </a:r>
            <a:endParaRPr lang="en-US" dirty="0">
              <a:latin typeface="Arial"/>
              <a:cs typeface="Arial"/>
            </a:endParaRPr>
          </a:p>
        </p:txBody>
      </p:sp>
      <p:pic>
        <p:nvPicPr>
          <p:cNvPr id="4" name="Picture 3" descr="Bill_Clinton_3.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428750" cy="6858000"/>
          </a:xfrm>
          <a:prstGeom prst="rect">
            <a:avLst/>
          </a:prstGeom>
        </p:spPr>
      </p:pic>
      <p:pic>
        <p:nvPicPr>
          <p:cNvPr id="5" name="Picture 4" descr="Bill-Clinton-favorite-cat-Socks-90433217784.jpe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0492" y="3244555"/>
            <a:ext cx="4314351" cy="3435326"/>
          </a:xfrm>
          <a:prstGeom prst="rect">
            <a:avLst/>
          </a:prstGeom>
        </p:spPr>
      </p:pic>
    </p:spTree>
    <p:extLst>
      <p:ext uri="{BB962C8B-B14F-4D97-AF65-F5344CB8AC3E}">
        <p14:creationId xmlns:p14="http://schemas.microsoft.com/office/powerpoint/2010/main" val="3044284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292" y="0"/>
            <a:ext cx="7313613" cy="868362"/>
          </a:xfrm>
        </p:spPr>
        <p:txBody>
          <a:bodyPr/>
          <a:lstStyle/>
          <a:p>
            <a:r>
              <a:rPr lang="en-US" dirty="0" smtClean="0">
                <a:latin typeface="Arial"/>
                <a:cs typeface="Arial"/>
              </a:rPr>
              <a:t>AP US Themes</a:t>
            </a:r>
            <a:endParaRPr lang="en-US" dirty="0">
              <a:latin typeface="Arial"/>
              <a:cs typeface="Arial"/>
            </a:endParaRPr>
          </a:p>
        </p:txBody>
      </p:sp>
      <p:sp>
        <p:nvSpPr>
          <p:cNvPr id="3" name="Content Placeholder 2"/>
          <p:cNvSpPr>
            <a:spLocks noGrp="1"/>
          </p:cNvSpPr>
          <p:nvPr>
            <p:ph idx="1"/>
          </p:nvPr>
        </p:nvSpPr>
        <p:spPr>
          <a:xfrm>
            <a:off x="211016" y="1148984"/>
            <a:ext cx="7313613" cy="4056062"/>
          </a:xfrm>
        </p:spPr>
        <p:txBody>
          <a:bodyPr>
            <a:normAutofit fontScale="92500"/>
          </a:bodyPr>
          <a:lstStyle/>
          <a:p>
            <a:pPr marL="0" indent="0">
              <a:buNone/>
            </a:pPr>
            <a:r>
              <a:rPr lang="en-US" sz="2800" u="sng" dirty="0" smtClean="0">
                <a:latin typeface="Arial"/>
                <a:cs typeface="Arial"/>
              </a:rPr>
              <a:t>American Diversity</a:t>
            </a:r>
          </a:p>
          <a:p>
            <a:pPr marL="0" indent="0">
              <a:buNone/>
            </a:pPr>
            <a:r>
              <a:rPr lang="en-US" sz="2800" u="sng" dirty="0" smtClean="0">
                <a:latin typeface="Arial"/>
                <a:cs typeface="Arial"/>
              </a:rPr>
              <a:t>Reform</a:t>
            </a:r>
          </a:p>
          <a:p>
            <a:pPr marL="0" indent="0">
              <a:buNone/>
            </a:pPr>
            <a:r>
              <a:rPr lang="en-US" sz="2800" u="sng" dirty="0" smtClean="0">
                <a:latin typeface="Arial"/>
                <a:cs typeface="Arial"/>
              </a:rPr>
              <a:t>Slavery</a:t>
            </a:r>
          </a:p>
          <a:p>
            <a:pPr marL="0" indent="0">
              <a:buNone/>
            </a:pPr>
            <a:r>
              <a:rPr lang="en-US" sz="2000" dirty="0" smtClean="0">
                <a:latin typeface="Arial"/>
                <a:cs typeface="Arial"/>
              </a:rPr>
              <a:t>-Used Wartime Powers for the Emancipation Proclamation</a:t>
            </a:r>
          </a:p>
          <a:p>
            <a:pPr marL="0" indent="0">
              <a:buNone/>
            </a:pPr>
            <a:r>
              <a:rPr lang="en-US" sz="2200" dirty="0" smtClean="0">
                <a:latin typeface="Arial"/>
                <a:cs typeface="Arial"/>
              </a:rPr>
              <a:t>- He </a:t>
            </a:r>
            <a:r>
              <a:rPr lang="en-US" sz="2200" dirty="0">
                <a:latin typeface="Arial"/>
                <a:cs typeface="Arial"/>
              </a:rPr>
              <a:t>also created the first ever conscription for the </a:t>
            </a:r>
            <a:r>
              <a:rPr lang="en-US" sz="2200" dirty="0" smtClean="0">
                <a:latin typeface="Arial"/>
                <a:cs typeface="Arial"/>
              </a:rPr>
              <a:t>army</a:t>
            </a:r>
            <a:endParaRPr lang="en-US" sz="2200" dirty="0">
              <a:latin typeface="Arial"/>
              <a:cs typeface="Arial"/>
            </a:endParaRPr>
          </a:p>
          <a:p>
            <a:pPr marL="0" indent="0">
              <a:buNone/>
            </a:pPr>
            <a:r>
              <a:rPr lang="en-US" sz="2200" dirty="0" smtClean="0">
                <a:latin typeface="Arial"/>
                <a:cs typeface="Arial"/>
              </a:rPr>
              <a:t>- Created </a:t>
            </a:r>
            <a:r>
              <a:rPr lang="en-US" sz="2200" dirty="0">
                <a:latin typeface="Arial"/>
                <a:cs typeface="Arial"/>
              </a:rPr>
              <a:t>the first national uniform </a:t>
            </a:r>
            <a:r>
              <a:rPr lang="en-US" sz="2200" dirty="0" smtClean="0">
                <a:latin typeface="Arial"/>
                <a:cs typeface="Arial"/>
              </a:rPr>
              <a:t>currency</a:t>
            </a:r>
          </a:p>
          <a:p>
            <a:pPr marL="0" indent="0">
              <a:buNone/>
            </a:pPr>
            <a:r>
              <a:rPr lang="en-US" sz="2200" dirty="0" smtClean="0">
                <a:latin typeface="Arial"/>
                <a:cs typeface="Arial"/>
              </a:rPr>
              <a:t>- Internal </a:t>
            </a:r>
            <a:r>
              <a:rPr lang="en-US" sz="2200" dirty="0">
                <a:latin typeface="Arial"/>
                <a:cs typeface="Arial"/>
              </a:rPr>
              <a:t>improvements, aiding railroads with land and loans</a:t>
            </a:r>
          </a:p>
          <a:p>
            <a:pPr marL="0" indent="0">
              <a:buNone/>
            </a:pPr>
            <a:endParaRPr lang="en-US" sz="2200" dirty="0">
              <a:latin typeface="Arial"/>
              <a:cs typeface="Arial"/>
            </a:endParaRPr>
          </a:p>
        </p:txBody>
      </p:sp>
      <p:sp>
        <p:nvSpPr>
          <p:cNvPr id="4" name="Striped Right Arrow 3"/>
          <p:cNvSpPr/>
          <p:nvPr/>
        </p:nvSpPr>
        <p:spPr>
          <a:xfrm>
            <a:off x="2929595" y="1641231"/>
            <a:ext cx="2619328" cy="1466557"/>
          </a:xfrm>
          <a:prstGeom prst="striped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p:cNvSpPr txBox="1"/>
          <p:nvPr/>
        </p:nvSpPr>
        <p:spPr>
          <a:xfrm>
            <a:off x="5705231" y="1504462"/>
            <a:ext cx="3165231" cy="1569660"/>
          </a:xfrm>
          <a:prstGeom prst="rect">
            <a:avLst/>
          </a:prstGeom>
          <a:noFill/>
        </p:spPr>
        <p:txBody>
          <a:bodyPr wrap="square" rtlCol="0">
            <a:spAutoFit/>
          </a:bodyPr>
          <a:lstStyle/>
          <a:p>
            <a:pPr algn="ctr"/>
            <a:r>
              <a:rPr lang="en-US" sz="2400" dirty="0" smtClean="0">
                <a:latin typeface="Arial"/>
                <a:cs typeface="Arial"/>
              </a:rPr>
              <a:t>All can be seen through Lincoln’s actions during the Civil War. </a:t>
            </a:r>
            <a:endParaRPr lang="en-US" sz="2400" dirty="0">
              <a:latin typeface="Arial"/>
              <a:cs typeface="Arial"/>
            </a:endParaRPr>
          </a:p>
        </p:txBody>
      </p:sp>
      <p:pic>
        <p:nvPicPr>
          <p:cNvPr id="7" name="Picture 6" descr="abraham-lincoln-at-sharpsburg.jpg"/>
          <p:cNvPicPr>
            <a:picLocks noChangeAspect="1"/>
          </p:cNvPicPr>
          <p:nvPr/>
        </p:nvPicPr>
        <p:blipFill rotWithShape="1">
          <a:blip r:embed="rId3" cstate="email">
            <a:extLst>
              <a:ext uri="{28A0092B-C50C-407E-A947-70E740481C1C}">
                <a14:useLocalDpi xmlns:a14="http://schemas.microsoft.com/office/drawing/2010/main" val="0"/>
              </a:ext>
            </a:extLst>
          </a:blip>
          <a:srcRect b="29152"/>
          <a:stretch/>
        </p:blipFill>
        <p:spPr>
          <a:xfrm>
            <a:off x="2929595" y="5224584"/>
            <a:ext cx="3385558" cy="1633416"/>
          </a:xfrm>
          <a:prstGeom prst="rect">
            <a:avLst/>
          </a:prstGeom>
        </p:spPr>
      </p:pic>
    </p:spTree>
    <p:extLst>
      <p:ext uri="{BB962C8B-B14F-4D97-AF65-F5344CB8AC3E}">
        <p14:creationId xmlns:p14="http://schemas.microsoft.com/office/powerpoint/2010/main" val="833283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308" y="19538"/>
            <a:ext cx="8890000" cy="868362"/>
          </a:xfrm>
        </p:spPr>
        <p:txBody>
          <a:bodyPr/>
          <a:lstStyle/>
          <a:p>
            <a:r>
              <a:rPr lang="en-US" dirty="0" smtClean="0">
                <a:latin typeface="Arial"/>
                <a:cs typeface="Arial"/>
              </a:rPr>
              <a:t>Historiographical Perspectives</a:t>
            </a:r>
            <a:endParaRPr lang="en-US" dirty="0">
              <a:latin typeface="Arial"/>
              <a:cs typeface="Arial"/>
            </a:endParaRPr>
          </a:p>
        </p:txBody>
      </p:sp>
      <p:sp>
        <p:nvSpPr>
          <p:cNvPr id="3" name="Content Placeholder 2"/>
          <p:cNvSpPr>
            <a:spLocks noGrp="1"/>
          </p:cNvSpPr>
          <p:nvPr>
            <p:ph idx="1"/>
          </p:nvPr>
        </p:nvSpPr>
        <p:spPr>
          <a:xfrm>
            <a:off x="0" y="868362"/>
            <a:ext cx="7313613" cy="4056062"/>
          </a:xfrm>
        </p:spPr>
        <p:txBody>
          <a:bodyPr/>
          <a:lstStyle/>
          <a:p>
            <a:r>
              <a:rPr lang="en-US" dirty="0" smtClean="0">
                <a:latin typeface="Arial"/>
                <a:cs typeface="Arial"/>
              </a:rPr>
              <a:t>Loved because of his rags to riches story</a:t>
            </a:r>
          </a:p>
          <a:p>
            <a:r>
              <a:rPr lang="en-US" dirty="0" smtClean="0">
                <a:latin typeface="Arial"/>
                <a:cs typeface="Arial"/>
              </a:rPr>
              <a:t>Took control as President by using Wartime Powers</a:t>
            </a:r>
          </a:p>
          <a:p>
            <a:r>
              <a:rPr lang="en-US" dirty="0" smtClean="0">
                <a:latin typeface="Arial"/>
                <a:cs typeface="Arial"/>
              </a:rPr>
              <a:t>‘Divine Providence’- felt close to God in times of trouble</a:t>
            </a:r>
          </a:p>
          <a:p>
            <a:r>
              <a:rPr lang="en-US" dirty="0" smtClean="0">
                <a:latin typeface="Arial"/>
                <a:cs typeface="Arial"/>
              </a:rPr>
              <a:t>Some feel that </a:t>
            </a:r>
            <a:r>
              <a:rPr lang="en-US" dirty="0">
                <a:latin typeface="Arial"/>
                <a:cs typeface="Arial"/>
              </a:rPr>
              <a:t>Lincoln's views at this time </a:t>
            </a:r>
            <a:r>
              <a:rPr lang="en-US" dirty="0" smtClean="0">
                <a:latin typeface="Arial"/>
                <a:cs typeface="Arial"/>
              </a:rPr>
              <a:t>were only </a:t>
            </a:r>
            <a:r>
              <a:rPr lang="en-US" dirty="0">
                <a:latin typeface="Arial"/>
                <a:cs typeface="Arial"/>
              </a:rPr>
              <a:t>politically motivated, and they focused on ending the war and preserving the Union</a:t>
            </a:r>
          </a:p>
        </p:txBody>
      </p:sp>
      <p:pic>
        <p:nvPicPr>
          <p:cNvPr id="4" name="Picture 3" descr="40a3edaa0a.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4308" y="3551652"/>
            <a:ext cx="2129692" cy="3306347"/>
          </a:xfrm>
          <a:prstGeom prst="rect">
            <a:avLst/>
          </a:prstGeom>
        </p:spPr>
      </p:pic>
      <p:pic>
        <p:nvPicPr>
          <p:cNvPr id="5" name="Picture 4" descr="CivilWar.jpg"/>
          <p:cNvPicPr>
            <a:picLocks noChangeAspect="1"/>
          </p:cNvPicPr>
          <p:nvPr/>
        </p:nvPicPr>
        <p:blipFill rotWithShape="1">
          <a:blip r:embed="rId3" cstate="email">
            <a:extLst>
              <a:ext uri="{28A0092B-C50C-407E-A947-70E740481C1C}">
                <a14:useLocalDpi xmlns:a14="http://schemas.microsoft.com/office/drawing/2010/main" val="0"/>
              </a:ext>
            </a:extLst>
          </a:blip>
          <a:srcRect b="17284"/>
          <a:stretch/>
        </p:blipFill>
        <p:spPr>
          <a:xfrm>
            <a:off x="1729155" y="4718539"/>
            <a:ext cx="3956538" cy="1963616"/>
          </a:xfrm>
          <a:prstGeom prst="rect">
            <a:avLst/>
          </a:prstGeom>
        </p:spPr>
      </p:pic>
    </p:spTree>
    <p:extLst>
      <p:ext uri="{BB962C8B-B14F-4D97-AF65-F5344CB8AC3E}">
        <p14:creationId xmlns:p14="http://schemas.microsoft.com/office/powerpoint/2010/main" val="2618242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707" y="0"/>
            <a:ext cx="8229600" cy="868362"/>
          </a:xfrm>
        </p:spPr>
        <p:txBody>
          <a:bodyPr/>
          <a:lstStyle/>
          <a:p>
            <a:r>
              <a:rPr lang="en-US" dirty="0" smtClean="0">
                <a:latin typeface="Arial"/>
                <a:cs typeface="Arial"/>
              </a:rPr>
              <a:t>Why We Chose Honest Abe</a:t>
            </a:r>
            <a:endParaRPr lang="en-US" dirty="0">
              <a:latin typeface="Arial"/>
              <a:cs typeface="Arial"/>
            </a:endParaRPr>
          </a:p>
        </p:txBody>
      </p:sp>
      <p:sp>
        <p:nvSpPr>
          <p:cNvPr id="3" name="Content Placeholder 2"/>
          <p:cNvSpPr>
            <a:spLocks noGrp="1"/>
          </p:cNvSpPr>
          <p:nvPr>
            <p:ph idx="1"/>
          </p:nvPr>
        </p:nvSpPr>
        <p:spPr>
          <a:xfrm>
            <a:off x="-218831" y="873247"/>
            <a:ext cx="7313613" cy="4056062"/>
          </a:xfrm>
        </p:spPr>
        <p:txBody>
          <a:bodyPr/>
          <a:lstStyle/>
          <a:p>
            <a:pPr marL="0" indent="0" algn="ctr">
              <a:buNone/>
            </a:pPr>
            <a:r>
              <a:rPr lang="en-US" dirty="0">
                <a:latin typeface="Arial"/>
                <a:cs typeface="Arial"/>
              </a:rPr>
              <a:t>Times of crisis usually lead to a growth in government, and this is best illustrated by the Civil War. Abraham Lincoln demonstrated his power as one of the best presidents in US history by expanding the federal government in order to preserve the Union</a:t>
            </a:r>
            <a:r>
              <a:rPr lang="en-US" dirty="0" smtClean="0">
                <a:latin typeface="Arial"/>
                <a:cs typeface="Arial"/>
              </a:rPr>
              <a:t>.</a:t>
            </a:r>
          </a:p>
          <a:p>
            <a:pPr algn="ctr">
              <a:buFont typeface="Arial"/>
              <a:buChar char="•"/>
            </a:pPr>
            <a:r>
              <a:rPr lang="en-US" dirty="0" smtClean="0">
                <a:latin typeface="Arial"/>
                <a:cs typeface="Arial"/>
              </a:rPr>
              <a:t>Keeping a nation under control</a:t>
            </a:r>
          </a:p>
          <a:p>
            <a:pPr algn="ctr">
              <a:buFont typeface="Arial"/>
              <a:buChar char="•"/>
            </a:pPr>
            <a:r>
              <a:rPr lang="en-US" dirty="0" smtClean="0">
                <a:latin typeface="Arial"/>
                <a:cs typeface="Arial"/>
              </a:rPr>
              <a:t>Combated the national emergency</a:t>
            </a:r>
            <a:endParaRPr lang="en-US" dirty="0">
              <a:latin typeface="Arial"/>
              <a:cs typeface="Arial"/>
            </a:endParaRPr>
          </a:p>
          <a:p>
            <a:pPr marL="0" indent="0" algn="ctr">
              <a:buNone/>
            </a:pPr>
            <a:endParaRPr lang="en-US" dirty="0">
              <a:latin typeface="Arial"/>
              <a:cs typeface="Arial"/>
            </a:endParaRPr>
          </a:p>
        </p:txBody>
      </p:sp>
      <p:pic>
        <p:nvPicPr>
          <p:cNvPr id="4" name="Picture 3" descr="H25016V2AbrahamLincolnCardboardCutoutStandee.jpg"/>
          <p:cNvPicPr>
            <a:picLocks noChangeAspect="1"/>
          </p:cNvPicPr>
          <p:nvPr/>
        </p:nvPicPr>
        <p:blipFill rotWithShape="1">
          <a:blip r:embed="rId3">
            <a:extLst>
              <a:ext uri="{28A0092B-C50C-407E-A947-70E740481C1C}">
                <a14:useLocalDpi xmlns:a14="http://schemas.microsoft.com/office/drawing/2010/main" val="0"/>
              </a:ext>
            </a:extLst>
          </a:blip>
          <a:srcRect l="31624" r="31339"/>
          <a:stretch/>
        </p:blipFill>
        <p:spPr>
          <a:xfrm>
            <a:off x="7094782" y="1371600"/>
            <a:ext cx="2032001" cy="5486400"/>
          </a:xfrm>
          <a:prstGeom prst="rect">
            <a:avLst/>
          </a:prstGeom>
        </p:spPr>
      </p:pic>
      <p:pic>
        <p:nvPicPr>
          <p:cNvPr id="6" name="Picture 5" descr="US-Series-2006G-$5-obverse.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3913" y="4489704"/>
            <a:ext cx="5591556" cy="2368296"/>
          </a:xfrm>
          <a:prstGeom prst="rect">
            <a:avLst/>
          </a:prstGeom>
        </p:spPr>
      </p:pic>
    </p:spTree>
    <p:extLst>
      <p:ext uri="{BB962C8B-B14F-4D97-AF65-F5344CB8AC3E}">
        <p14:creationId xmlns:p14="http://schemas.microsoft.com/office/powerpoint/2010/main" val="3759050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4129" y="346930"/>
            <a:ext cx="7313613" cy="868362"/>
          </a:xfrm>
        </p:spPr>
        <p:txBody>
          <a:bodyPr/>
          <a:lstStyle/>
          <a:p>
            <a:r>
              <a:rPr lang="en-US" sz="4000" dirty="0" smtClean="0">
                <a:latin typeface="Arial"/>
                <a:cs typeface="Arial"/>
              </a:rPr>
              <a:t>- “TR”</a:t>
            </a:r>
            <a:endParaRPr lang="en-US" sz="4000" dirty="0">
              <a:latin typeface="Arial"/>
              <a:cs typeface="Arial"/>
            </a:endParaRPr>
          </a:p>
        </p:txBody>
      </p:sp>
      <p:sp>
        <p:nvSpPr>
          <p:cNvPr id="3" name="Content Placeholder 2"/>
          <p:cNvSpPr>
            <a:spLocks noGrp="1"/>
          </p:cNvSpPr>
          <p:nvPr>
            <p:ph idx="1"/>
          </p:nvPr>
        </p:nvSpPr>
        <p:spPr>
          <a:xfrm>
            <a:off x="3264129" y="5589818"/>
            <a:ext cx="7313613" cy="4056062"/>
          </a:xfrm>
        </p:spPr>
        <p:txBody>
          <a:bodyPr>
            <a:normAutofit/>
          </a:bodyPr>
          <a:lstStyle/>
          <a:p>
            <a:pPr marL="0" indent="0">
              <a:buNone/>
            </a:pPr>
            <a:r>
              <a:rPr lang="en-US" sz="2800" dirty="0" smtClean="0">
                <a:latin typeface="Arial"/>
                <a:cs typeface="Arial"/>
              </a:rPr>
              <a:t>Republican</a:t>
            </a:r>
            <a:endParaRPr lang="en-US" sz="2800" dirty="0">
              <a:latin typeface="Arial"/>
              <a:cs typeface="Arial"/>
            </a:endParaRPr>
          </a:p>
        </p:txBody>
      </p:sp>
      <p:pic>
        <p:nvPicPr>
          <p:cNvPr id="4" name="Picture 3" descr="theodore_roosevelt_signatur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8923"/>
            <a:ext cx="5613400" cy="2501900"/>
          </a:xfrm>
          <a:prstGeom prst="rect">
            <a:avLst/>
          </a:prstGeom>
        </p:spPr>
      </p:pic>
      <p:pic>
        <p:nvPicPr>
          <p:cNvPr id="5" name="Picture 4" descr="26tr_header_s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125" y="1406852"/>
            <a:ext cx="6945417" cy="3920302"/>
          </a:xfrm>
          <a:prstGeom prst="rect">
            <a:avLst/>
          </a:prstGeom>
        </p:spPr>
      </p:pic>
    </p:spTree>
    <p:extLst>
      <p:ext uri="{BB962C8B-B14F-4D97-AF65-F5344CB8AC3E}">
        <p14:creationId xmlns:p14="http://schemas.microsoft.com/office/powerpoint/2010/main" val="901482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2930"/>
            <a:ext cx="7313613" cy="868362"/>
          </a:xfrm>
        </p:spPr>
        <p:txBody>
          <a:bodyPr/>
          <a:lstStyle/>
          <a:p>
            <a:r>
              <a:rPr lang="en-US" dirty="0" smtClean="0">
                <a:latin typeface="Arial"/>
                <a:cs typeface="Arial"/>
              </a:rPr>
              <a:t>AP US Themes:</a:t>
            </a:r>
            <a:endParaRPr lang="en-US" dirty="0">
              <a:latin typeface="Arial"/>
              <a:cs typeface="Arial"/>
            </a:endParaRPr>
          </a:p>
        </p:txBody>
      </p:sp>
      <p:sp>
        <p:nvSpPr>
          <p:cNvPr id="3" name="Content Placeholder 2"/>
          <p:cNvSpPr>
            <a:spLocks noGrp="1"/>
          </p:cNvSpPr>
          <p:nvPr>
            <p:ph idx="1"/>
          </p:nvPr>
        </p:nvSpPr>
        <p:spPr>
          <a:xfrm>
            <a:off x="914400" y="1188061"/>
            <a:ext cx="7313613" cy="4056062"/>
          </a:xfrm>
        </p:spPr>
        <p:txBody>
          <a:bodyPr>
            <a:normAutofit/>
          </a:bodyPr>
          <a:lstStyle/>
          <a:p>
            <a:pPr marL="0" indent="0">
              <a:buNone/>
            </a:pPr>
            <a:r>
              <a:rPr lang="en-US" sz="2800" u="sng" dirty="0" smtClean="0">
                <a:latin typeface="Arial"/>
                <a:cs typeface="Arial"/>
              </a:rPr>
              <a:t>Reform</a:t>
            </a:r>
            <a:r>
              <a:rPr lang="en-US" dirty="0" smtClean="0">
                <a:latin typeface="Arial"/>
                <a:cs typeface="Arial"/>
              </a:rPr>
              <a:t>- Elkins Act of 1903, civil service systems</a:t>
            </a:r>
          </a:p>
          <a:p>
            <a:pPr marL="0" indent="0">
              <a:buNone/>
            </a:pPr>
            <a:r>
              <a:rPr lang="en-US" sz="2800" u="sng" dirty="0" smtClean="0">
                <a:latin typeface="Arial"/>
                <a:cs typeface="Arial"/>
              </a:rPr>
              <a:t>Politics &amp; Citizenship</a:t>
            </a:r>
            <a:r>
              <a:rPr lang="en-US" dirty="0" smtClean="0">
                <a:latin typeface="Arial"/>
                <a:cs typeface="Arial"/>
              </a:rPr>
              <a:t>- The Great Regulator, Square Deal</a:t>
            </a:r>
          </a:p>
          <a:p>
            <a:pPr marL="0" indent="0">
              <a:buNone/>
            </a:pPr>
            <a:r>
              <a:rPr lang="en-US" sz="2800" u="sng" dirty="0" smtClean="0">
                <a:latin typeface="Arial"/>
                <a:cs typeface="Arial"/>
              </a:rPr>
              <a:t>Environment</a:t>
            </a:r>
            <a:r>
              <a:rPr lang="en-US" dirty="0" smtClean="0">
                <a:latin typeface="Arial"/>
                <a:cs typeface="Arial"/>
              </a:rPr>
              <a:t>- Conservationism.. Really wanted to preserve wildlife, including 5 national parks</a:t>
            </a:r>
            <a:endParaRPr lang="en-US" sz="2800" u="sng" dirty="0" smtClean="0">
              <a:latin typeface="Arial"/>
              <a:cs typeface="Arial"/>
            </a:endParaRPr>
          </a:p>
        </p:txBody>
      </p:sp>
      <p:pic>
        <p:nvPicPr>
          <p:cNvPr id="4" name="Picture 3" descr="text-quotes-typography-grayscale-theodore-roosevelt-faces-HD-Wallpaper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97538" y="3881314"/>
            <a:ext cx="5353539" cy="3011366"/>
          </a:xfrm>
          <a:prstGeom prst="rect">
            <a:avLst/>
          </a:prstGeom>
        </p:spPr>
      </p:pic>
    </p:spTree>
    <p:extLst>
      <p:ext uri="{BB962C8B-B14F-4D97-AF65-F5344CB8AC3E}">
        <p14:creationId xmlns:p14="http://schemas.microsoft.com/office/powerpoint/2010/main" val="2094894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756" y="0"/>
            <a:ext cx="8228013" cy="868362"/>
          </a:xfrm>
        </p:spPr>
        <p:txBody>
          <a:bodyPr/>
          <a:lstStyle/>
          <a:p>
            <a:r>
              <a:rPr lang="en-US" dirty="0" smtClean="0">
                <a:latin typeface="Arial"/>
                <a:cs typeface="Arial"/>
              </a:rPr>
              <a:t>Historiographical Perspectives</a:t>
            </a:r>
            <a:endParaRPr lang="en-US" dirty="0">
              <a:latin typeface="Arial"/>
              <a:cs typeface="Arial"/>
            </a:endParaRPr>
          </a:p>
        </p:txBody>
      </p:sp>
      <p:sp>
        <p:nvSpPr>
          <p:cNvPr id="3" name="Content Placeholder 2"/>
          <p:cNvSpPr>
            <a:spLocks noGrp="1"/>
          </p:cNvSpPr>
          <p:nvPr>
            <p:ph idx="1"/>
          </p:nvPr>
        </p:nvSpPr>
        <p:spPr>
          <a:xfrm>
            <a:off x="0" y="825500"/>
            <a:ext cx="8987692" cy="4056062"/>
          </a:xfrm>
        </p:spPr>
        <p:txBody>
          <a:bodyPr/>
          <a:lstStyle/>
          <a:p>
            <a:r>
              <a:rPr lang="en-US" dirty="0" smtClean="0">
                <a:latin typeface="Arial"/>
                <a:cs typeface="Arial"/>
              </a:rPr>
              <a:t>Historian John Blum: great at handling the press, effectively took control</a:t>
            </a:r>
          </a:p>
          <a:p>
            <a:r>
              <a:rPr lang="en-US" dirty="0" smtClean="0">
                <a:latin typeface="Arial"/>
                <a:cs typeface="Arial"/>
              </a:rPr>
              <a:t>Some prefer his foreign policy over his domestic agenda</a:t>
            </a:r>
          </a:p>
          <a:p>
            <a:r>
              <a:rPr lang="en-US" dirty="0" smtClean="0">
                <a:latin typeface="Arial"/>
                <a:cs typeface="Arial"/>
              </a:rPr>
              <a:t>Not only a great President, but a great American</a:t>
            </a:r>
          </a:p>
          <a:p>
            <a:r>
              <a:rPr lang="en-US" dirty="0" smtClean="0">
                <a:latin typeface="Arial"/>
                <a:cs typeface="Arial"/>
              </a:rPr>
              <a:t>Believed in the right of the people to rule- used media</a:t>
            </a:r>
          </a:p>
          <a:p>
            <a:pPr marL="0" indent="0">
              <a:buNone/>
            </a:pPr>
            <a:r>
              <a:rPr lang="en-US" sz="1800" dirty="0" smtClean="0">
                <a:latin typeface="Arial"/>
                <a:cs typeface="Arial"/>
              </a:rPr>
              <a:t>* There is no periodization for this time.</a:t>
            </a:r>
          </a:p>
          <a:p>
            <a:endParaRPr lang="en-US" dirty="0" smtClean="0">
              <a:latin typeface="Arial"/>
              <a:cs typeface="Arial"/>
            </a:endParaRPr>
          </a:p>
          <a:p>
            <a:endParaRPr lang="en-US" dirty="0">
              <a:latin typeface="Arial"/>
              <a:cs typeface="Arial"/>
            </a:endParaRPr>
          </a:p>
        </p:txBody>
      </p:sp>
      <p:pic>
        <p:nvPicPr>
          <p:cNvPr id="4" name="Picture 3" descr="233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01846" y="3627119"/>
            <a:ext cx="3595077" cy="2840111"/>
          </a:xfrm>
          <a:prstGeom prst="rect">
            <a:avLst/>
          </a:prstGeom>
        </p:spPr>
      </p:pic>
      <p:pic>
        <p:nvPicPr>
          <p:cNvPr id="5" name="Picture 4" descr="Theodore_Roosevelt_1925_Issue-5c.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000" y="4181654"/>
            <a:ext cx="2218925" cy="2507827"/>
          </a:xfrm>
          <a:prstGeom prst="rect">
            <a:avLst/>
          </a:prstGeom>
        </p:spPr>
      </p:pic>
    </p:spTree>
    <p:extLst>
      <p:ext uri="{BB962C8B-B14F-4D97-AF65-F5344CB8AC3E}">
        <p14:creationId xmlns:p14="http://schemas.microsoft.com/office/powerpoint/2010/main" val="1862423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923" y="0"/>
            <a:ext cx="7313613" cy="868362"/>
          </a:xfrm>
        </p:spPr>
        <p:txBody>
          <a:bodyPr/>
          <a:lstStyle/>
          <a:p>
            <a:r>
              <a:rPr lang="en-US" dirty="0" smtClean="0">
                <a:latin typeface="Arial"/>
                <a:cs typeface="Arial"/>
              </a:rPr>
              <a:t>Why We Chose Teddy</a:t>
            </a:r>
            <a:endParaRPr lang="en-US" dirty="0">
              <a:latin typeface="Arial"/>
              <a:cs typeface="Arial"/>
            </a:endParaRPr>
          </a:p>
        </p:txBody>
      </p:sp>
      <p:sp>
        <p:nvSpPr>
          <p:cNvPr id="3" name="Content Placeholder 2"/>
          <p:cNvSpPr>
            <a:spLocks noGrp="1"/>
          </p:cNvSpPr>
          <p:nvPr>
            <p:ph idx="1"/>
          </p:nvPr>
        </p:nvSpPr>
        <p:spPr>
          <a:xfrm>
            <a:off x="0" y="916109"/>
            <a:ext cx="4826000" cy="5803168"/>
          </a:xfrm>
        </p:spPr>
        <p:txBody>
          <a:bodyPr>
            <a:normAutofit/>
          </a:bodyPr>
          <a:lstStyle/>
          <a:p>
            <a:r>
              <a:rPr lang="en-US" dirty="0" smtClean="0">
                <a:latin typeface="Arial"/>
                <a:cs typeface="Arial"/>
              </a:rPr>
              <a:t>Worked to ensure that the government helped improve American lives</a:t>
            </a:r>
          </a:p>
          <a:p>
            <a:r>
              <a:rPr lang="en-US" dirty="0" smtClean="0">
                <a:latin typeface="Arial"/>
                <a:cs typeface="Arial"/>
              </a:rPr>
              <a:t>Pushed hard to preserve our environment</a:t>
            </a:r>
          </a:p>
          <a:p>
            <a:r>
              <a:rPr lang="en-US" dirty="0" smtClean="0">
                <a:latin typeface="Arial"/>
                <a:cs typeface="Arial"/>
              </a:rPr>
              <a:t>Insisted on reform to fend off socialism</a:t>
            </a:r>
          </a:p>
          <a:p>
            <a:r>
              <a:rPr lang="en-US" dirty="0" smtClean="0">
                <a:latin typeface="Arial"/>
                <a:cs typeface="Arial"/>
              </a:rPr>
              <a:t>Understood compromises in order to get his ideas through</a:t>
            </a:r>
            <a:endParaRPr lang="en-US" dirty="0">
              <a:latin typeface="Arial"/>
              <a:cs typeface="Arial"/>
            </a:endParaRPr>
          </a:p>
        </p:txBody>
      </p:sp>
      <p:pic>
        <p:nvPicPr>
          <p:cNvPr id="4" name="Picture 3" descr="Theodore-Rooseve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0" y="978877"/>
            <a:ext cx="4064000" cy="5740400"/>
          </a:xfrm>
          <a:prstGeom prst="rect">
            <a:avLst/>
          </a:prstGeom>
        </p:spPr>
      </p:pic>
    </p:spTree>
    <p:extLst>
      <p:ext uri="{BB962C8B-B14F-4D97-AF65-F5344CB8AC3E}">
        <p14:creationId xmlns:p14="http://schemas.microsoft.com/office/powerpoint/2010/main" val="20585396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1.53290.0"/>
</version>
</file>

<file path=customXml/itemProps1.xml><?xml version="1.0" encoding="utf-8"?>
<ds:datastoreItem xmlns:ds="http://schemas.openxmlformats.org/officeDocument/2006/customXml" ds:itemID="{D7A1A7F6-8AB8-4FC7-87E4-65C6CAF6B3A1}">
  <ds:schemaRefs/>
</ds:datastoreItem>
</file>

<file path=docProps/app.xml><?xml version="1.0" encoding="utf-8"?>
<Properties xmlns="http://schemas.openxmlformats.org/officeDocument/2006/extended-properties" xmlns:vt="http://schemas.openxmlformats.org/officeDocument/2006/docPropsVTypes">
  <Template>Inkwell.thmx</Template>
  <TotalTime>407</TotalTime>
  <Words>1789</Words>
  <Application>Microsoft Office PowerPoint</Application>
  <PresentationFormat>On-screen Show (4:3)</PresentationFormat>
  <Paragraphs>138</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Inkwell</vt:lpstr>
      <vt:lpstr>Significant Presidencies in the United States Expansion of the Federal Government</vt:lpstr>
      <vt:lpstr>- “Honest Abe”</vt:lpstr>
      <vt:lpstr>AP US Themes</vt:lpstr>
      <vt:lpstr>Historiographical Perspectives</vt:lpstr>
      <vt:lpstr>Why We Chose Honest Abe</vt:lpstr>
      <vt:lpstr>- “TR”</vt:lpstr>
      <vt:lpstr>AP US Themes:</vt:lpstr>
      <vt:lpstr>Historiographical Perspectives</vt:lpstr>
      <vt:lpstr>Why We Chose Teddy</vt:lpstr>
      <vt:lpstr>- “FDR”</vt:lpstr>
      <vt:lpstr>AP US Themes</vt:lpstr>
      <vt:lpstr>Historiographical Perspective</vt:lpstr>
      <vt:lpstr>Why We Chose FDR </vt:lpstr>
      <vt:lpstr>- “LBJ”</vt:lpstr>
      <vt:lpstr>AP US Themes:</vt:lpstr>
      <vt:lpstr>Historiographical Perspective</vt:lpstr>
      <vt:lpstr>Why is LBJ  in our five?</vt:lpstr>
      <vt:lpstr>- “Bill”</vt:lpstr>
      <vt:lpstr>AP US Themes</vt:lpstr>
      <vt:lpstr>Historiographical Perspectives</vt:lpstr>
      <vt:lpstr>Why We Chose ‘Clinton’</vt:lpstr>
    </vt:vector>
  </TitlesOfParts>
  <Company>Manasquan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Significant Presidencies in the United States AP US/Block 1</dc:title>
  <dc:creator>Alexa Zupko</dc:creator>
  <cp:lastModifiedBy>Bryant, Jason</cp:lastModifiedBy>
  <cp:revision>31</cp:revision>
  <dcterms:created xsi:type="dcterms:W3CDTF">2013-09-11T01:03:16Z</dcterms:created>
  <dcterms:modified xsi:type="dcterms:W3CDTF">2013-09-12T13:18:51Z</dcterms:modified>
</cp:coreProperties>
</file>